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90"/>
  </p:notesMasterIdLst>
  <p:sldIdLst>
    <p:sldId id="468" r:id="rId2"/>
    <p:sldId id="353" r:id="rId3"/>
    <p:sldId id="359" r:id="rId4"/>
    <p:sldId id="465" r:id="rId5"/>
    <p:sldId id="451" r:id="rId6"/>
    <p:sldId id="392" r:id="rId7"/>
    <p:sldId id="393" r:id="rId8"/>
    <p:sldId id="472" r:id="rId9"/>
    <p:sldId id="395" r:id="rId10"/>
    <p:sldId id="396" r:id="rId11"/>
    <p:sldId id="397" r:id="rId12"/>
    <p:sldId id="398" r:id="rId13"/>
    <p:sldId id="399" r:id="rId14"/>
    <p:sldId id="401" r:id="rId15"/>
    <p:sldId id="402" r:id="rId16"/>
    <p:sldId id="403" r:id="rId17"/>
    <p:sldId id="404" r:id="rId18"/>
    <p:sldId id="405" r:id="rId19"/>
    <p:sldId id="406" r:id="rId20"/>
    <p:sldId id="407" r:id="rId21"/>
    <p:sldId id="408" r:id="rId22"/>
    <p:sldId id="409" r:id="rId23"/>
    <p:sldId id="410" r:id="rId24"/>
    <p:sldId id="411" r:id="rId25"/>
    <p:sldId id="412" r:id="rId26"/>
    <p:sldId id="413" r:id="rId27"/>
    <p:sldId id="414" r:id="rId28"/>
    <p:sldId id="415" r:id="rId29"/>
    <p:sldId id="416" r:id="rId30"/>
    <p:sldId id="417" r:id="rId31"/>
    <p:sldId id="418" r:id="rId32"/>
    <p:sldId id="419" r:id="rId33"/>
    <p:sldId id="420" r:id="rId34"/>
    <p:sldId id="421" r:id="rId35"/>
    <p:sldId id="422" r:id="rId36"/>
    <p:sldId id="423" r:id="rId37"/>
    <p:sldId id="424" r:id="rId38"/>
    <p:sldId id="425" r:id="rId39"/>
    <p:sldId id="473" r:id="rId40"/>
    <p:sldId id="474" r:id="rId41"/>
    <p:sldId id="475" r:id="rId42"/>
    <p:sldId id="476" r:id="rId43"/>
    <p:sldId id="477" r:id="rId44"/>
    <p:sldId id="478" r:id="rId45"/>
    <p:sldId id="480" r:id="rId46"/>
    <p:sldId id="479" r:id="rId47"/>
    <p:sldId id="481" r:id="rId48"/>
    <p:sldId id="428" r:id="rId49"/>
    <p:sldId id="429" r:id="rId50"/>
    <p:sldId id="482" r:id="rId51"/>
    <p:sldId id="483" r:id="rId52"/>
    <p:sldId id="484" r:id="rId53"/>
    <p:sldId id="485" r:id="rId54"/>
    <p:sldId id="486" r:id="rId55"/>
    <p:sldId id="488" r:id="rId56"/>
    <p:sldId id="489" r:id="rId57"/>
    <p:sldId id="490" r:id="rId58"/>
    <p:sldId id="470" r:id="rId59"/>
    <p:sldId id="443" r:id="rId60"/>
    <p:sldId id="491" r:id="rId61"/>
    <p:sldId id="492" r:id="rId62"/>
    <p:sldId id="497" r:id="rId63"/>
    <p:sldId id="498" r:id="rId64"/>
    <p:sldId id="496" r:id="rId65"/>
    <p:sldId id="499" r:id="rId66"/>
    <p:sldId id="501" r:id="rId67"/>
    <p:sldId id="500" r:id="rId68"/>
    <p:sldId id="502" r:id="rId69"/>
    <p:sldId id="503" r:id="rId70"/>
    <p:sldId id="505" r:id="rId71"/>
    <p:sldId id="504" r:id="rId72"/>
    <p:sldId id="506" r:id="rId73"/>
    <p:sldId id="507" r:id="rId74"/>
    <p:sldId id="508" r:id="rId75"/>
    <p:sldId id="509" r:id="rId76"/>
    <p:sldId id="521" r:id="rId77"/>
    <p:sldId id="510" r:id="rId78"/>
    <p:sldId id="511" r:id="rId79"/>
    <p:sldId id="512" r:id="rId80"/>
    <p:sldId id="513" r:id="rId81"/>
    <p:sldId id="519" r:id="rId82"/>
    <p:sldId id="471" r:id="rId83"/>
    <p:sldId id="514" r:id="rId84"/>
    <p:sldId id="515" r:id="rId85"/>
    <p:sldId id="516" r:id="rId86"/>
    <p:sldId id="520" r:id="rId87"/>
    <p:sldId id="517" r:id="rId88"/>
    <p:sldId id="518" r:id="rId89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C3D69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2"/>
    <p:restoredTop sz="94734"/>
  </p:normalViewPr>
  <p:slideViewPr>
    <p:cSldViewPr>
      <p:cViewPr varScale="1">
        <p:scale>
          <a:sx n="100" d="100"/>
          <a:sy n="100" d="100"/>
        </p:scale>
        <p:origin x="184" y="154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-60792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notesMaster" Target="notesMasters/notesMaster1.xml"/><Relationship Id="rId91" Type="http://schemas.openxmlformats.org/officeDocument/2006/relationships/presProps" Target="presProps.xml"/><Relationship Id="rId92" Type="http://schemas.openxmlformats.org/officeDocument/2006/relationships/viewProps" Target="viewProps.xml"/><Relationship Id="rId93" Type="http://schemas.openxmlformats.org/officeDocument/2006/relationships/theme" Target="theme/theme1.xml"/><Relationship Id="rId94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fld id="{38FAC162-A4CF-7F46-93EB-50637C4219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806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2057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D0B88FA-2139-C94D-862A-38F7B698FF25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7372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373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7351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B722189-2ABC-9E46-A2F2-4A9199A29390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747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47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altLang="en-US" dirty="0" smtClean="0"/>
              <a:t>A </a:t>
            </a:r>
            <a:r>
              <a:rPr lang="en-US" altLang="en-US" dirty="0" err="1" smtClean="0"/>
              <a:t>BufferedReader</a:t>
            </a:r>
            <a:r>
              <a:rPr lang="en-US" altLang="en-US" dirty="0" smtClean="0"/>
              <a:t> chops a file into lines</a:t>
            </a:r>
            <a:r>
              <a:rPr lang="en-US" altLang="en-US" baseline="0" dirty="0" smtClean="0"/>
              <a:t> and gives them to you one at a time.</a:t>
            </a:r>
            <a:endParaRPr lang="en-US" altLang="en-US" dirty="0" smtClean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63213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F53B3BE-F1ED-4E46-A400-56734FD2CAB3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7680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680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7789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7EAC8A7-61F2-7741-AA93-D6BC3F9DF4C3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7782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78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80360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79F1DEE-D87B-7345-B7D4-898E8DE5EC44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788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88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5774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674478B-B26A-2340-8FF4-29A046F52CCF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798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98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32104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E9DA540-18C9-764C-8911-2523864F82F9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8089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08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8339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7055F27-A820-3243-971A-D6E8DFA1105C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8192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192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34343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21452F8-328A-5D4D-A188-963261526471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829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29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17520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8575590-1F17-2848-81BD-5A792FBA55CD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839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39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Can't get</a:t>
            </a:r>
            <a:r>
              <a:rPr lang="en-US" altLang="en-US" baseline="0" dirty="0" smtClean="0"/>
              <a:t> same line twice - gumball machine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84503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503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D7BDEED-ED12-794E-B947-7135E336DD70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849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49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79020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DEAF7DF-66C8-F445-BAAE-A337318D2CE1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860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60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9682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2240BEE-144A-7744-8D8E-DB83C02897E9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8704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704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88625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17C6ECB-9777-5E4B-B06C-E200DF88CC16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90302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CFDA64-3687-AD4A-B897-2E662D58C3CE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8908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909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0065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BB12DA1-FCD6-4840-8803-A0C642D72AD3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901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01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11004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6DE53A1-719B-AC49-8B5F-D84FA42B576A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911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11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23634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8220236-8D26-7549-B7CA-37BAC6C61732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921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21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0479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F46A165-F0DC-F244-B65E-D5BBDF40BC30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9318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31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47043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E90C845-3F75-FA4A-B440-56DFE46F2847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942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42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855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Goal:</a:t>
            </a:r>
            <a:r>
              <a:rPr lang="en-US" baseline="0" dirty="0" smtClean="0"/>
              <a:t> build this census map!  But first, why are files important?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8FAC162-A4CF-7F46-93EB-50637C42192E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743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D63B2C8-1AE3-FE42-944E-186BEE0601AA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952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52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45674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F91C9C9-1BB3-604F-ACF9-0E0A14F0587B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962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62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22979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642ECDE-505F-3246-8922-F5E51A01AB0E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972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72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91098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13CEA72-AC6E-0043-8621-B5BE598E2FFF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9830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830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03466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4613C61-4F7A-F348-8992-B9C0D9860EAB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9932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933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altLang="en-US" baseline="0" dirty="0" smtClean="0"/>
              <a:t>Think of </a:t>
            </a:r>
            <a:r>
              <a:rPr lang="en-US" altLang="en-US" baseline="0" dirty="0" err="1" smtClean="0"/>
              <a:t>BufferedReaders</a:t>
            </a:r>
            <a:r>
              <a:rPr lang="en-US" altLang="en-US" baseline="0" dirty="0" smtClean="0"/>
              <a:t> like a gumball machine.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391866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0927779-43E0-5B43-A90A-01B39FCB7262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1003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03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24224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82DF068-21AC-4344-9DFF-BCD8388AD314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1013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13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When you’re done:</a:t>
            </a:r>
            <a:r>
              <a:rPr lang="en-US" altLang="en-US" baseline="0" dirty="0" smtClean="0"/>
              <a:t> close it so Java knows it can clean it up!</a:t>
            </a:r>
          </a:p>
          <a:p>
            <a:r>
              <a:rPr lang="en-US" altLang="en-US" baseline="0" dirty="0" smtClean="0"/>
              <a:t>What if you don’t know how long the file is?  Ideas?  WHILE LOOP</a:t>
            </a:r>
          </a:p>
          <a:p>
            <a:endParaRPr lang="en-US" altLang="en-US" baseline="0" dirty="0" smtClean="0"/>
          </a:p>
          <a:p>
            <a:r>
              <a:rPr lang="en-US" altLang="en-US" baseline="0" dirty="0" err="1" smtClean="0"/>
              <a:t>BufferedReader</a:t>
            </a:r>
            <a:r>
              <a:rPr lang="en-US" altLang="en-US" baseline="0" dirty="0" smtClean="0"/>
              <a:t> can't look ahead or back for length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380726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82DF068-21AC-4344-9DFF-BCD8388AD314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1013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13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We</a:t>
            </a:r>
            <a:r>
              <a:rPr lang="en-US" altLang="en-US" baseline="0" dirty="0" smtClean="0"/>
              <a:t> can loop until we get back null!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056608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82DF068-21AC-4344-9DFF-BCD8388AD314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1013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13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863269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82DF068-21AC-4344-9DFF-BCD8388AD314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1013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13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32254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1A207A8-C3A6-CE4E-9D63-72CEEA255C4C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6758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75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Another source of data.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06323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82DF068-21AC-4344-9DFF-BCD8388AD314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1013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13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953418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82DF068-21AC-4344-9DFF-BCD8388AD314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1013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13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089245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82DF068-21AC-4344-9DFF-BCD8388AD314}" type="slidenum">
              <a:rPr lang="en-US" altLang="en-US"/>
              <a:pPr/>
              <a:t>44</a:t>
            </a:fld>
            <a:endParaRPr lang="en-US" altLang="en-US"/>
          </a:p>
        </p:txBody>
      </p:sp>
      <p:sp>
        <p:nvSpPr>
          <p:cNvPr id="1013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13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103055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82DF068-21AC-4344-9DFF-BCD8388AD314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1013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13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295636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82DF068-21AC-4344-9DFF-BCD8388AD314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1013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13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570307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82DF068-21AC-4344-9DFF-BCD8388AD314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1013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13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1 more thing</a:t>
            </a:r>
            <a:r>
              <a:rPr lang="mr-IN" altLang="en-US" dirty="0" smtClean="0"/>
              <a:t>…</a:t>
            </a:r>
            <a:r>
              <a:rPr lang="en-US" altLang="en-US" dirty="0" smtClean="0"/>
              <a:t>.files are unreliable!  How many people have had corrupted data, or tried</a:t>
            </a:r>
            <a:r>
              <a:rPr lang="en-US" altLang="en-US" baseline="0" dirty="0" smtClean="0"/>
              <a:t> to open a file that didn’t exist?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066174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85DF161-AC2F-7141-82B5-93C09AB87C9A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1044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44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throw</a:t>
            </a:r>
            <a:r>
              <a:rPr lang="en-US" altLang="en-US" baseline="0" dirty="0" smtClean="0"/>
              <a:t> and catch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23034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7A5BB57-5D6C-2D47-86C7-4F44B64F6BD4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1054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54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How do we handle exceptions in Java?  FIRST: tell</a:t>
            </a:r>
            <a:r>
              <a:rPr lang="en-US" altLang="en-US" baseline="0" dirty="0" smtClean="0"/>
              <a:t> Java to watch out for exceptions </a:t>
            </a:r>
            <a:r>
              <a:rPr lang="mr-IN" altLang="en-US" baseline="0" dirty="0" smtClean="0"/>
              <a:t>–</a:t>
            </a:r>
            <a:r>
              <a:rPr lang="en-US" altLang="en-US" baseline="0" dirty="0" smtClean="0"/>
              <a:t> required!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146136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5FCDAA-B658-024A-86F2-FBD23ED394C8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1095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95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Tells Java where to try</a:t>
            </a:r>
            <a:r>
              <a:rPr lang="en-US" altLang="en-US" baseline="0" dirty="0" smtClean="0"/>
              <a:t> its best, but may fail</a:t>
            </a:r>
          </a:p>
          <a:p>
            <a:r>
              <a:rPr lang="en-US" altLang="en-US" baseline="0" dirty="0" smtClean="0"/>
              <a:t>Not enough!  Java needs to know what to do when there’s an exception.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06713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5FCDAA-B658-024A-86F2-FBD23ED394C8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1095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95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Tells Java where to try</a:t>
            </a:r>
            <a:r>
              <a:rPr lang="en-US" altLang="en-US" baseline="0" dirty="0" smtClean="0"/>
              <a:t> its best, but may fail</a:t>
            </a:r>
          </a:p>
          <a:p>
            <a:r>
              <a:rPr lang="en-US" altLang="en-US" baseline="0" dirty="0" smtClean="0"/>
              <a:t>Not enough!  Java needs to know what to do when there’s an exception.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3113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893215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5FCDAA-B658-024A-86F2-FBD23ED394C8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1095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95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Tells Java where to try</a:t>
            </a:r>
            <a:r>
              <a:rPr lang="en-US" altLang="en-US" baseline="0" dirty="0" smtClean="0"/>
              <a:t> its best, but may fail</a:t>
            </a:r>
          </a:p>
          <a:p>
            <a:r>
              <a:rPr lang="en-US" altLang="en-US" baseline="0" dirty="0" smtClean="0"/>
              <a:t>Not enough!  Java needs to know what to do when there’s an exception.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43348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5FCDAA-B658-024A-86F2-FBD23ED394C8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1095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95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Tells Java where to try</a:t>
            </a:r>
            <a:r>
              <a:rPr lang="en-US" altLang="en-US" baseline="0" dirty="0" smtClean="0"/>
              <a:t> its best, but may fail</a:t>
            </a:r>
          </a:p>
          <a:p>
            <a:r>
              <a:rPr lang="en-US" altLang="en-US" baseline="0" dirty="0" smtClean="0"/>
              <a:t>Not enough!  Java needs to know what to do when there’s an exception.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193299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5FCDAA-B658-024A-86F2-FBD23ED394C8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1095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95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How you handle exceptions depends on</a:t>
            </a:r>
            <a:r>
              <a:rPr lang="en-US" altLang="en-US" baseline="0" dirty="0" smtClean="0"/>
              <a:t> what you’re doing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704358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5FCDAA-B658-024A-86F2-FBD23ED394C8}" type="slidenum">
              <a:rPr lang="en-US" altLang="en-US"/>
              <a:pPr/>
              <a:t>55</a:t>
            </a:fld>
            <a:endParaRPr lang="en-US" altLang="en-US"/>
          </a:p>
        </p:txBody>
      </p:sp>
      <p:sp>
        <p:nvSpPr>
          <p:cNvPr id="1095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95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How you handle exceptions depends on</a:t>
            </a:r>
            <a:r>
              <a:rPr lang="en-US" altLang="en-US" baseline="0" dirty="0" smtClean="0"/>
              <a:t> what you’re doing - maybe crash, maybe not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541275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5FCDAA-B658-024A-86F2-FBD23ED394C8}" type="slidenum">
              <a:rPr lang="en-US" altLang="en-US"/>
              <a:pPr/>
              <a:t>56</a:t>
            </a:fld>
            <a:endParaRPr lang="en-US" altLang="en-US"/>
          </a:p>
        </p:txBody>
      </p:sp>
      <p:sp>
        <p:nvSpPr>
          <p:cNvPr id="1095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95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Maybe you give</a:t>
            </a:r>
            <a:r>
              <a:rPr lang="en-US" altLang="en-US" baseline="0" dirty="0" smtClean="0"/>
              <a:t> up and just throw it back up!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7972962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5FCDAA-B658-024A-86F2-FBD23ED394C8}" type="slidenum">
              <a:rPr lang="en-US" altLang="en-US"/>
              <a:pPr/>
              <a:t>57</a:t>
            </a:fld>
            <a:endParaRPr lang="en-US" altLang="en-US"/>
          </a:p>
        </p:txBody>
      </p:sp>
      <p:sp>
        <p:nvSpPr>
          <p:cNvPr id="1095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95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Or maybe you</a:t>
            </a:r>
            <a:r>
              <a:rPr lang="en-US" altLang="en-US" baseline="0" dirty="0" smtClean="0"/>
              <a:t> print a stack trace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32333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C4DE11F-384F-924A-89E9-02A392FFCEBC}" type="slidenum">
              <a:rPr lang="en-US" altLang="en-US"/>
              <a:pPr/>
              <a:t>59</a:t>
            </a:fld>
            <a:endParaRPr lang="en-US" altLang="en-US"/>
          </a:p>
        </p:txBody>
      </p:sp>
      <p:sp>
        <p:nvSpPr>
          <p:cNvPr id="1198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98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213223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C4DE11F-384F-924A-89E9-02A392FFCEBC}" type="slidenum">
              <a:rPr lang="en-US" altLang="en-US"/>
              <a:pPr/>
              <a:t>60</a:t>
            </a:fld>
            <a:endParaRPr lang="en-US" altLang="en-US"/>
          </a:p>
        </p:txBody>
      </p:sp>
      <p:sp>
        <p:nvSpPr>
          <p:cNvPr id="1198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98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986135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C4DE11F-384F-924A-89E9-02A392FFCEBC}" type="slidenum">
              <a:rPr lang="en-US" altLang="en-US"/>
              <a:pPr/>
              <a:t>61</a:t>
            </a:fld>
            <a:endParaRPr lang="en-US" altLang="en-US"/>
          </a:p>
        </p:txBody>
      </p:sp>
      <p:sp>
        <p:nvSpPr>
          <p:cNvPr id="1198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98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164459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C4DE11F-384F-924A-89E9-02A392FFCEBC}" type="slidenum">
              <a:rPr lang="en-US" altLang="en-US"/>
              <a:pPr/>
              <a:t>62</a:t>
            </a:fld>
            <a:endParaRPr lang="en-US" altLang="en-US"/>
          </a:p>
        </p:txBody>
      </p:sp>
      <p:sp>
        <p:nvSpPr>
          <p:cNvPr id="1198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98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0759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We’re going to focus on text files for</a:t>
            </a:r>
            <a:r>
              <a:rPr lang="en-US" altLang="en-US" baseline="0" dirty="0" smtClean="0"/>
              <a:t> now </a:t>
            </a:r>
            <a:r>
              <a:rPr lang="mr-IN" altLang="en-US" baseline="0" dirty="0" smtClean="0"/>
              <a:t>–</a:t>
            </a:r>
            <a:r>
              <a:rPr lang="en-US" altLang="en-US" baseline="0" dirty="0" smtClean="0"/>
              <a:t> already seen </a:t>
            </a:r>
            <a:r>
              <a:rPr lang="en-US" altLang="en-US" baseline="0" dirty="0" err="1" smtClean="0"/>
              <a:t>GImages</a:t>
            </a:r>
            <a:r>
              <a:rPr lang="en-US" altLang="en-US" baseline="0" dirty="0" smtClean="0"/>
              <a:t> for images!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4306743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C4DE11F-384F-924A-89E9-02A392FFCEBC}" type="slidenum">
              <a:rPr lang="en-US" altLang="en-US"/>
              <a:pPr/>
              <a:t>63</a:t>
            </a:fld>
            <a:endParaRPr lang="en-US" altLang="en-US"/>
          </a:p>
        </p:txBody>
      </p:sp>
      <p:sp>
        <p:nvSpPr>
          <p:cNvPr id="1198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98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450685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C4DE11F-384F-924A-89E9-02A392FFCEBC}" type="slidenum">
              <a:rPr lang="en-US" altLang="en-US"/>
              <a:pPr/>
              <a:t>64</a:t>
            </a:fld>
            <a:endParaRPr lang="en-US" altLang="en-US"/>
          </a:p>
        </p:txBody>
      </p:sp>
      <p:sp>
        <p:nvSpPr>
          <p:cNvPr id="1198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98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053328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C4DE11F-384F-924A-89E9-02A392FFCEBC}" type="slidenum">
              <a:rPr lang="en-US" altLang="en-US"/>
              <a:pPr/>
              <a:t>65</a:t>
            </a:fld>
            <a:endParaRPr lang="en-US" altLang="en-US"/>
          </a:p>
        </p:txBody>
      </p:sp>
      <p:sp>
        <p:nvSpPr>
          <p:cNvPr id="1198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98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 smtClean="0"/>
              <a:t>Let’s jump over to Eclipse!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4825601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Now, what about if we want to store and manipulate</a:t>
            </a:r>
            <a:r>
              <a:rPr lang="en-US" baseline="0" dirty="0" smtClean="0"/>
              <a:t> all of the data?</a:t>
            </a:r>
          </a:p>
          <a:p>
            <a:r>
              <a:rPr lang="en-US" baseline="0" dirty="0" smtClean="0"/>
              <a:t>How do we know how many variables to make?  We don’t know until the program runs!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8FAC162-A4CF-7F46-93EB-50637C42192E}" type="slidenum">
              <a:rPr lang="en-US" altLang="en-US" smtClean="0"/>
              <a:pPr/>
              <a:t>66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81518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67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94655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68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>
                <a:latin typeface="Times New Roman" charset="0"/>
              </a:rPr>
              <a:t>An </a:t>
            </a:r>
            <a:r>
              <a:rPr lang="en-US" dirty="0" err="1" smtClean="0">
                <a:latin typeface="Times New Roman" charset="0"/>
              </a:rPr>
              <a:t>arraylist</a:t>
            </a:r>
            <a:r>
              <a:rPr lang="en-US" dirty="0" smtClean="0">
                <a:latin typeface="Times New Roman" charset="0"/>
              </a:rPr>
              <a:t> is like a variable container.</a:t>
            </a:r>
          </a:p>
        </p:txBody>
      </p:sp>
    </p:spTree>
    <p:extLst>
      <p:ext uri="{BB962C8B-B14F-4D97-AF65-F5344CB8AC3E}">
        <p14:creationId xmlns:p14="http://schemas.microsoft.com/office/powerpoint/2010/main" val="110952245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69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>
                <a:latin typeface="Times New Roman" charset="0"/>
              </a:rPr>
              <a:t>This is how you declare a new </a:t>
            </a:r>
            <a:r>
              <a:rPr lang="en-US" dirty="0" err="1" smtClean="0">
                <a:latin typeface="Times New Roman" charset="0"/>
              </a:rPr>
              <a:t>ArrayList</a:t>
            </a:r>
            <a:r>
              <a:rPr lang="en-US" dirty="0" smtClean="0">
                <a:latin typeface="Times New Roman" charset="0"/>
              </a:rPr>
              <a:t> variable.  It’s an OBJECT!</a:t>
            </a:r>
          </a:p>
        </p:txBody>
      </p:sp>
    </p:spTree>
    <p:extLst>
      <p:ext uri="{BB962C8B-B14F-4D97-AF65-F5344CB8AC3E}">
        <p14:creationId xmlns:p14="http://schemas.microsoft.com/office/powerpoint/2010/main" val="44141982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70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14964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71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>
                <a:latin typeface="Times New Roman" charset="0"/>
              </a:rPr>
              <a:t>What</a:t>
            </a:r>
            <a:r>
              <a:rPr lang="en-US" baseline="0" dirty="0" smtClean="0">
                <a:latin typeface="Times New Roman" charset="0"/>
              </a:rPr>
              <a:t> type of thing are you going to store?</a:t>
            </a:r>
            <a:endParaRPr lang="en-US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48069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72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835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4C259F2-995E-274D-85A0-BC108AD24B5D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706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06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2903764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73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19415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74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85329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75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>
                <a:latin typeface="Times New Roman" charset="0"/>
              </a:rPr>
              <a:t>So now</a:t>
            </a:r>
            <a:r>
              <a:rPr lang="en-US" baseline="0" dirty="0" smtClean="0">
                <a:latin typeface="Times New Roman" charset="0"/>
              </a:rPr>
              <a:t> that we’ve created an </a:t>
            </a:r>
            <a:r>
              <a:rPr lang="en-US" baseline="0" dirty="0" err="1" smtClean="0">
                <a:latin typeface="Times New Roman" charset="0"/>
              </a:rPr>
              <a:t>arraylist</a:t>
            </a:r>
            <a:r>
              <a:rPr lang="en-US" baseline="0" dirty="0" smtClean="0">
                <a:latin typeface="Times New Roman" charset="0"/>
              </a:rPr>
              <a:t>, what can we do with it?  Lots!</a:t>
            </a:r>
            <a:endParaRPr lang="en-US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86121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76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>
                <a:latin typeface="Times New Roman" charset="0"/>
              </a:rPr>
              <a:t>We</a:t>
            </a:r>
            <a:r>
              <a:rPr lang="en-US" baseline="0" dirty="0" smtClean="0">
                <a:latin typeface="Times New Roman" charset="0"/>
              </a:rPr>
              <a:t> can add things to it</a:t>
            </a:r>
            <a:endParaRPr lang="en-US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75455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77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>
                <a:latin typeface="Times New Roman" charset="0"/>
              </a:rPr>
              <a:t>We</a:t>
            </a:r>
            <a:r>
              <a:rPr lang="en-US" baseline="0" dirty="0" smtClean="0">
                <a:latin typeface="Times New Roman" charset="0"/>
              </a:rPr>
              <a:t> can add things to it</a:t>
            </a:r>
            <a:endParaRPr lang="en-US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17222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78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>
                <a:latin typeface="Times New Roman" charset="0"/>
              </a:rPr>
              <a:t>A few things to watch out for</a:t>
            </a:r>
            <a:r>
              <a:rPr lang="mr-IN" dirty="0" smtClean="0">
                <a:latin typeface="Times New Roman" charset="0"/>
              </a:rPr>
              <a:t>…</a:t>
            </a:r>
            <a:endParaRPr lang="en-US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6210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79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>
                <a:latin typeface="Times New Roman" charset="0"/>
              </a:rPr>
              <a:t>Can only add the type of objects we said we would</a:t>
            </a:r>
          </a:p>
        </p:txBody>
      </p:sp>
    </p:spTree>
    <p:extLst>
      <p:ext uri="{BB962C8B-B14F-4D97-AF65-F5344CB8AC3E}">
        <p14:creationId xmlns:p14="http://schemas.microsoft.com/office/powerpoint/2010/main" val="130548633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80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>
                <a:latin typeface="Times New Roman" charset="0"/>
              </a:rPr>
              <a:t>Can’t access elements that don’t exist!</a:t>
            </a:r>
          </a:p>
          <a:p>
            <a:endParaRPr lang="en-US" dirty="0" smtClean="0">
              <a:latin typeface="Times New Roman" charset="0"/>
            </a:endParaRPr>
          </a:p>
          <a:p>
            <a:r>
              <a:rPr lang="en-US" dirty="0" smtClean="0">
                <a:latin typeface="Times New Roman" charset="0"/>
              </a:rPr>
              <a:t>Now, </a:t>
            </a:r>
            <a:r>
              <a:rPr lang="en-US" dirty="0" err="1" smtClean="0">
                <a:latin typeface="Times New Roman" charset="0"/>
              </a:rPr>
              <a:t>ArrayLists</a:t>
            </a:r>
            <a:r>
              <a:rPr lang="en-US" dirty="0" smtClean="0">
                <a:latin typeface="Times New Roman" charset="0"/>
              </a:rPr>
              <a:t>’ indices work great with for loops!</a:t>
            </a:r>
          </a:p>
        </p:txBody>
      </p:sp>
    </p:spTree>
    <p:extLst>
      <p:ext uri="{BB962C8B-B14F-4D97-AF65-F5344CB8AC3E}">
        <p14:creationId xmlns:p14="http://schemas.microsoft.com/office/powerpoint/2010/main" val="99055395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81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>
                <a:latin typeface="Times New Roman" charset="0"/>
              </a:rPr>
              <a:t>Can loop over every</a:t>
            </a:r>
            <a:r>
              <a:rPr lang="en-US" baseline="0" dirty="0" smtClean="0">
                <a:latin typeface="Times New Roman" charset="0"/>
              </a:rPr>
              <a:t> element in an </a:t>
            </a:r>
            <a:r>
              <a:rPr lang="en-US" baseline="0" dirty="0" err="1" smtClean="0">
                <a:latin typeface="Times New Roman" charset="0"/>
              </a:rPr>
              <a:t>Arraylist</a:t>
            </a:r>
            <a:r>
              <a:rPr lang="en-US" baseline="0" dirty="0" smtClean="0">
                <a:latin typeface="Times New Roman" charset="0"/>
              </a:rPr>
              <a:t>, kind of like a string.</a:t>
            </a:r>
          </a:p>
          <a:p>
            <a:r>
              <a:rPr lang="en-US" baseline="0" dirty="0" smtClean="0">
                <a:latin typeface="Times New Roman" charset="0"/>
              </a:rPr>
              <a:t>But unlike a string, you can change elements in an </a:t>
            </a:r>
            <a:r>
              <a:rPr lang="en-US" baseline="0" dirty="0" err="1" smtClean="0">
                <a:latin typeface="Times New Roman" charset="0"/>
              </a:rPr>
              <a:t>arraylist</a:t>
            </a:r>
            <a:r>
              <a:rPr lang="en-US" baseline="0" dirty="0" smtClean="0">
                <a:latin typeface="Times New Roman" charset="0"/>
              </a:rPr>
              <a:t>!</a:t>
            </a:r>
          </a:p>
          <a:p>
            <a:r>
              <a:rPr lang="en-US" baseline="0" dirty="0" smtClean="0">
                <a:latin typeface="Times New Roman" charset="0"/>
              </a:rPr>
              <a:t>What else can you do with an </a:t>
            </a:r>
            <a:r>
              <a:rPr lang="en-US" baseline="0" dirty="0" err="1" smtClean="0">
                <a:latin typeface="Times New Roman" charset="0"/>
              </a:rPr>
              <a:t>ArrayList</a:t>
            </a:r>
            <a:r>
              <a:rPr lang="en-US" baseline="0" dirty="0" smtClean="0">
                <a:latin typeface="Times New Roman" charset="0"/>
              </a:rPr>
              <a:t>?</a:t>
            </a:r>
            <a:endParaRPr lang="en-US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33927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24BD0984-CBF4-C645-B5AE-17031F6418D0}" type="slidenum">
              <a:rPr lang="en-US" altLang="x-none" sz="1200"/>
              <a:pPr/>
              <a:t>82</a:t>
            </a:fld>
            <a:endParaRPr lang="en-US" altLang="x-none" sz="1200"/>
          </a:p>
        </p:txBody>
      </p:sp>
      <p:sp>
        <p:nvSpPr>
          <p:cNvPr id="4099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solidFill>
            <a:srgbClr val="FFFFFF"/>
          </a:solidFill>
          <a:ln/>
        </p:spPr>
      </p:sp>
      <p:sp>
        <p:nvSpPr>
          <p:cNvPr id="4100" name="Rectangle 3"/>
          <p:cNvSpPr>
            <a:spLocks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altLang="x-none" dirty="0" smtClean="0">
                <a:ea typeface="ＭＳ Ｐゴシック" charset="-128"/>
              </a:rPr>
              <a:t>What is this &lt;T&gt;? </a:t>
            </a:r>
            <a:r>
              <a:rPr lang="en-US" sz="1200" kern="1200" dirty="0" smtClean="0">
                <a:solidFill>
                  <a:srgbClr val="000000"/>
                </a:solidFill>
                <a:effectLst/>
                <a:latin typeface="Times New Roman" charset="0"/>
                <a:ea typeface="+mn-ea"/>
                <a:cs typeface="+mn-cs"/>
              </a:rPr>
              <a:t>&lt;T&gt; is a placeholder for the type of thing the </a:t>
            </a:r>
            <a:r>
              <a:rPr lang="en-US" sz="1200" kern="1200" dirty="0" err="1" smtClean="0">
                <a:solidFill>
                  <a:srgbClr val="000000"/>
                </a:solidFill>
                <a:effectLst/>
                <a:latin typeface="Times New Roman" charset="0"/>
                <a:ea typeface="+mn-ea"/>
                <a:cs typeface="+mn-cs"/>
              </a:rPr>
              <a:t>arrayList</a:t>
            </a:r>
            <a:r>
              <a:rPr lang="en-US" sz="1200" kern="1200" dirty="0" smtClean="0">
                <a:solidFill>
                  <a:srgbClr val="000000"/>
                </a:solidFill>
                <a:effectLst/>
                <a:latin typeface="Times New Roman" charset="0"/>
                <a:ea typeface="+mn-ea"/>
                <a:cs typeface="+mn-cs"/>
              </a:rPr>
              <a:t> stores.  Since you can specify any type you want, the documentation puts &lt;T&gt; in place of the type you choose.  So if you choose String, in your mind replace &lt;T&gt; with String.  Etc.</a:t>
            </a: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lang="en-US" sz="1200" kern="1200" dirty="0" smtClean="0">
              <a:solidFill>
                <a:srgbClr val="000000"/>
              </a:solidFill>
              <a:effectLst/>
              <a:latin typeface="Times New Roman" charset="0"/>
              <a:ea typeface="+mn-ea"/>
              <a:cs typeface="+mn-cs"/>
            </a:endParaRP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sz="1200" kern="1200" dirty="0" smtClean="0">
                <a:solidFill>
                  <a:srgbClr val="000000"/>
                </a:solidFill>
                <a:effectLst/>
                <a:latin typeface="Times New Roman" charset="0"/>
                <a:ea typeface="+mn-ea"/>
                <a:cs typeface="+mn-cs"/>
              </a:rPr>
              <a:t>This all seems great!  This must be too good to be true</a:t>
            </a:r>
            <a:r>
              <a:rPr lang="mr-IN" sz="1200" kern="1200" dirty="0" smtClean="0">
                <a:solidFill>
                  <a:srgbClr val="000000"/>
                </a:solidFill>
                <a:effectLst/>
                <a:latin typeface="Times New Roman" charset="0"/>
                <a:ea typeface="+mn-ea"/>
                <a:cs typeface="+mn-cs"/>
              </a:rPr>
              <a:t>…</a:t>
            </a:r>
            <a:endParaRPr lang="en-US" sz="1200" kern="1200" dirty="0" smtClean="0">
              <a:solidFill>
                <a:srgbClr val="000000"/>
              </a:solidFill>
              <a:effectLst/>
              <a:latin typeface="Times New Roman" charset="0"/>
              <a:ea typeface="+mn-ea"/>
              <a:cs typeface="+mn-cs"/>
            </a:endParaRPr>
          </a:p>
          <a:p>
            <a:pPr eaLnBrk="1" hangingPunct="1"/>
            <a:endParaRPr lang="x-none" altLang="x-none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0168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92EC5B-9F75-5745-A9F9-8F63568F1B7C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716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16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774820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83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>
                <a:latin typeface="Times New Roman" charset="0"/>
              </a:rPr>
              <a:t>One</a:t>
            </a:r>
            <a:r>
              <a:rPr lang="en-US" baseline="0" dirty="0" smtClean="0">
                <a:latin typeface="Times New Roman" charset="0"/>
              </a:rPr>
              <a:t> caveat: can only store objects</a:t>
            </a:r>
            <a:r>
              <a:rPr lang="mr-IN" baseline="0" dirty="0" smtClean="0">
                <a:latin typeface="Times New Roman" charset="0"/>
              </a:rPr>
              <a:t>…</a:t>
            </a:r>
            <a:endParaRPr lang="en-US" baseline="0" dirty="0" smtClean="0">
              <a:latin typeface="Times New Roman" charset="0"/>
            </a:endParaRPr>
          </a:p>
          <a:p>
            <a:endParaRPr lang="en-US" baseline="0" dirty="0" smtClean="0">
              <a:latin typeface="Times New Roman" charset="0"/>
            </a:endParaRPr>
          </a:p>
          <a:p>
            <a:r>
              <a:rPr lang="en-US" dirty="0" smtClean="0">
                <a:latin typeface="Times New Roman" charset="0"/>
              </a:rPr>
              <a:t>So what did Java do</a:t>
            </a:r>
            <a:r>
              <a:rPr lang="en-US" baseline="0" dirty="0" smtClean="0">
                <a:latin typeface="Times New Roman" charset="0"/>
              </a:rPr>
              <a:t>?  Patch fix!  They made *object versions of each primitive”</a:t>
            </a:r>
          </a:p>
          <a:p>
            <a:r>
              <a:rPr lang="en-US" baseline="0" dirty="0" smtClean="0">
                <a:latin typeface="Times New Roman" charset="0"/>
              </a:rPr>
              <a:t>This seems hacky</a:t>
            </a:r>
            <a:r>
              <a:rPr lang="mr-IN" baseline="0" dirty="0" smtClean="0">
                <a:latin typeface="Times New Roman" charset="0"/>
              </a:rPr>
              <a:t>…</a:t>
            </a:r>
            <a:r>
              <a:rPr lang="en-US" baseline="0" dirty="0" smtClean="0">
                <a:latin typeface="Times New Roman" charset="0"/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106162313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84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aseline="0" dirty="0" smtClean="0">
              <a:latin typeface="Times New Roman" charset="0"/>
            </a:endParaRPr>
          </a:p>
          <a:p>
            <a:r>
              <a:rPr lang="en-US" baseline="0" dirty="0" smtClean="0">
                <a:latin typeface="Times New Roman" charset="0"/>
              </a:rPr>
              <a:t>Good news: Java takes care of the conversion for you!</a:t>
            </a:r>
            <a:endParaRPr lang="en-US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92146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85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>
                <a:latin typeface="Times New Roman" charset="0"/>
              </a:rPr>
              <a:t>Boxing -&gt;</a:t>
            </a:r>
            <a:r>
              <a:rPr lang="en-US" baseline="0" dirty="0" smtClean="0">
                <a:latin typeface="Times New Roman" charset="0"/>
              </a:rPr>
              <a:t> “boxing an </a:t>
            </a:r>
            <a:r>
              <a:rPr lang="en-US" baseline="0" dirty="0" err="1" smtClean="0">
                <a:latin typeface="Times New Roman" charset="0"/>
              </a:rPr>
              <a:t>int</a:t>
            </a:r>
            <a:r>
              <a:rPr lang="en-US" baseline="0" dirty="0" smtClean="0">
                <a:latin typeface="Times New Roman" charset="0"/>
              </a:rPr>
              <a:t> up into an Integer and putting in the </a:t>
            </a:r>
            <a:r>
              <a:rPr lang="en-US" baseline="0" dirty="0" err="1" smtClean="0">
                <a:latin typeface="Times New Roman" charset="0"/>
              </a:rPr>
              <a:t>ArrayList</a:t>
            </a:r>
            <a:endParaRPr lang="en-US" baseline="0" dirty="0" smtClean="0">
              <a:latin typeface="Times New Roman" charset="0"/>
            </a:endParaRPr>
          </a:p>
          <a:p>
            <a:r>
              <a:rPr lang="en-US" baseline="0" dirty="0" smtClean="0">
                <a:latin typeface="Times New Roman" charset="0"/>
              </a:rPr>
              <a:t>Unboxing -&gt; unboxing an Integer back into an </a:t>
            </a:r>
            <a:r>
              <a:rPr lang="en-US" baseline="0" dirty="0" err="1" smtClean="0">
                <a:latin typeface="Times New Roman" charset="0"/>
              </a:rPr>
              <a:t>int</a:t>
            </a:r>
            <a:endParaRPr lang="en-US" baseline="0" dirty="0" smtClean="0">
              <a:latin typeface="Times New Roman" charset="0"/>
            </a:endParaRPr>
          </a:p>
          <a:p>
            <a:endParaRPr lang="en-US" baseline="0" dirty="0" smtClean="0">
              <a:latin typeface="Times New Roman" charset="0"/>
            </a:endParaRP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baseline="0" dirty="0" smtClean="0">
                <a:latin typeface="Times New Roman" charset="0"/>
              </a:rPr>
              <a:t>“</a:t>
            </a:r>
            <a:r>
              <a:rPr lang="en-US" baseline="0" dirty="0" err="1" smtClean="0">
                <a:latin typeface="Times New Roman" charset="0"/>
              </a:rPr>
              <a:t>Autoboxing</a:t>
            </a:r>
            <a:r>
              <a:rPr lang="en-US" baseline="0" dirty="0" smtClean="0">
                <a:latin typeface="Times New Roman" charset="0"/>
              </a:rPr>
              <a:t>”</a:t>
            </a:r>
          </a:p>
          <a:p>
            <a:endParaRPr lang="en-US" baseline="0" dirty="0" smtClean="0">
              <a:latin typeface="Times New Roman" charset="0"/>
            </a:endParaRPr>
          </a:p>
          <a:p>
            <a:r>
              <a:rPr lang="en-US" baseline="0" dirty="0" smtClean="0">
                <a:latin typeface="Times New Roman" charset="0"/>
              </a:rPr>
              <a:t>Let’s look at a demo!</a:t>
            </a:r>
          </a:p>
        </p:txBody>
      </p:sp>
    </p:spTree>
    <p:extLst>
      <p:ext uri="{BB962C8B-B14F-4D97-AF65-F5344CB8AC3E}">
        <p14:creationId xmlns:p14="http://schemas.microsoft.com/office/powerpoint/2010/main" val="14431115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86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>
                <a:latin typeface="Times New Roman" charset="0"/>
              </a:rPr>
              <a:t>Let’s look at a demo!</a:t>
            </a:r>
          </a:p>
        </p:txBody>
      </p:sp>
    </p:spTree>
    <p:extLst>
      <p:ext uri="{BB962C8B-B14F-4D97-AF65-F5344CB8AC3E}">
        <p14:creationId xmlns:p14="http://schemas.microsoft.com/office/powerpoint/2010/main" val="87501721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87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>
                <a:latin typeface="Times New Roman" charset="0"/>
              </a:rPr>
              <a:t>An </a:t>
            </a:r>
            <a:r>
              <a:rPr lang="en-US" dirty="0" err="1" smtClean="0">
                <a:latin typeface="Times New Roman" charset="0"/>
              </a:rPr>
              <a:t>arraylist</a:t>
            </a:r>
            <a:r>
              <a:rPr lang="en-US" dirty="0" smtClean="0">
                <a:latin typeface="Times New Roman" charset="0"/>
              </a:rPr>
              <a:t> is like a variable container.</a:t>
            </a:r>
          </a:p>
        </p:txBody>
      </p:sp>
    </p:spTree>
    <p:extLst>
      <p:ext uri="{BB962C8B-B14F-4D97-AF65-F5344CB8AC3E}">
        <p14:creationId xmlns:p14="http://schemas.microsoft.com/office/powerpoint/2010/main" val="93520157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88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>
                <a:latin typeface="Times New Roman" charset="0"/>
              </a:rPr>
              <a:t>An </a:t>
            </a:r>
            <a:r>
              <a:rPr lang="en-US" dirty="0" err="1" smtClean="0">
                <a:latin typeface="Times New Roman" charset="0"/>
              </a:rPr>
              <a:t>arraylist</a:t>
            </a:r>
            <a:r>
              <a:rPr lang="en-US" dirty="0" smtClean="0">
                <a:latin typeface="Times New Roman" charset="0"/>
              </a:rPr>
              <a:t> is like a variable container.</a:t>
            </a:r>
          </a:p>
        </p:txBody>
      </p:sp>
    </p:spTree>
    <p:extLst>
      <p:ext uri="{BB962C8B-B14F-4D97-AF65-F5344CB8AC3E}">
        <p14:creationId xmlns:p14="http://schemas.microsoft.com/office/powerpoint/2010/main" val="1910007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C43A78-A61B-B242-B939-93999AA937FE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7270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270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7600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4390-E3C0-6246-A9EA-4A8125D5A5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5743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7BF85-4567-C64C-AA03-9966FEE519A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71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F9E5-6900-A64C-B9D7-1A0B8BF6A9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957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559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2954-1DCA-3642-A768-3E38F037C9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2347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48A-B16F-A942-A742-0443287FB4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61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23B-6B64-2645-BCEC-407402D52EA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83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7266-6D70-B74B-9401-AA4C91207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44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03D-0946-1C4D-B1C3-F9E015387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59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CB1B-F2F6-AE40-B8CF-69372816E4A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28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07F9-978F-F748-9934-F3AFCC5F9D2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8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A288-403A-C549-B31A-2CDE8B63024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34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5195" y="6526582"/>
            <a:ext cx="1001064" cy="9987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56230" y="7152555"/>
            <a:ext cx="341805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86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iming>
    <p:tnLst>
      <p:par>
        <p:cTn id="1" dur="indefinite" restart="never" nodeType="tmRoot"/>
      </p:par>
    </p:tnLst>
  </p:timing>
  <p:txStyles>
    <p:titleStyle>
      <a:lvl1pPr algn="ctr" defTabSz="503972" rtl="0" eaLnBrk="1" latinLnBrk="0" hangingPunct="1"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503972" rtl="0" eaLnBrk="1" latinLnBrk="0" hangingPunct="1">
        <a:spcBef>
          <a:spcPct val="20000"/>
        </a:spcBef>
        <a:buFont typeface="Arial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buFont typeface="Arial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buFont typeface="Arial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buFont typeface="Arial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buFont typeface="Arial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0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15913" y="350837"/>
            <a:ext cx="1546934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12" y="655637"/>
            <a:ext cx="8458199" cy="56457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83011" y="6360795"/>
            <a:ext cx="2438400" cy="278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sz="1300" dirty="0" err="1">
                <a:solidFill>
                  <a:schemeClr val="bg1">
                    <a:lumMod val="75000"/>
                  </a:schemeClr>
                </a:solidFill>
              </a:rPr>
              <a:t>xkcd.com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</a:rPr>
              <a:t>/347/</a:t>
            </a:r>
          </a:p>
        </p:txBody>
      </p:sp>
    </p:spTree>
    <p:extLst>
      <p:ext uri="{BB962C8B-B14F-4D97-AF65-F5344CB8AC3E}">
        <p14:creationId xmlns:p14="http://schemas.microsoft.com/office/powerpoint/2010/main" val="153677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9221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9223" name="Rectangle 7"/>
          <p:cNvSpPr>
            <a:spLocks noChangeArrowheads="1"/>
          </p:cNvSpPr>
          <p:nvPr/>
        </p:nvSpPr>
        <p:spPr bwMode="auto">
          <a:xfrm>
            <a:off x="1382712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4" name="Text Box 8"/>
          <p:cNvSpPr txBox="1">
            <a:spLocks noChangeArrowheads="1"/>
          </p:cNvSpPr>
          <p:nvPr/>
        </p:nvSpPr>
        <p:spPr bwMode="auto">
          <a:xfrm>
            <a:off x="1600200" y="3856037"/>
            <a:ext cx="7086600" cy="156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3600" dirty="0">
                <a:solidFill>
                  <a:srgbClr val="0000FF"/>
                </a:solidFill>
                <a:latin typeface="Purisa" charset="0"/>
              </a:rPr>
              <a:t>Step one:</a:t>
            </a:r>
          </a:p>
          <a:p>
            <a:pPr algn="ctr">
              <a:lnSpc>
                <a:spcPct val="112000"/>
              </a:lnSpc>
            </a:pPr>
            <a:r>
              <a:rPr lang="en-US" altLang="en-US" sz="3600" dirty="0">
                <a:solidFill>
                  <a:srgbClr val="0000FF"/>
                </a:solidFill>
                <a:latin typeface="Purisa" charset="0"/>
              </a:rPr>
              <a:t>Open the file for reading.</a:t>
            </a:r>
          </a:p>
        </p:txBody>
      </p:sp>
    </p:spTree>
    <p:extLst>
      <p:ext uri="{BB962C8B-B14F-4D97-AF65-F5344CB8AC3E}">
        <p14:creationId xmlns:p14="http://schemas.microsoft.com/office/powerpoint/2010/main" val="3785746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3726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545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11269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11270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3726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2" name="Text Box 8"/>
          <p:cNvSpPr txBox="1">
            <a:spLocks noChangeArrowheads="1"/>
          </p:cNvSpPr>
          <p:nvPr/>
        </p:nvSpPr>
        <p:spPr bwMode="auto">
          <a:xfrm>
            <a:off x="1600200" y="4572000"/>
            <a:ext cx="6858000" cy="186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>
                <a:solidFill>
                  <a:srgbClr val="0000FF"/>
                </a:solidFill>
                <a:latin typeface="Purisa" charset="0"/>
              </a:rPr>
              <a:t>To use the </a:t>
            </a:r>
            <a:r>
              <a:rPr lang="en-US" altLang="en-US" sz="3200" dirty="0" err="1">
                <a:solidFill>
                  <a:srgbClr val="0000FF"/>
                </a:solidFill>
                <a:latin typeface="Ubuntu Mono" charset="0"/>
              </a:rPr>
              <a:t>BufferedReader</a:t>
            </a:r>
            <a:r>
              <a:rPr lang="en-US" altLang="en-US" sz="2600" dirty="0">
                <a:solidFill>
                  <a:srgbClr val="0000FF"/>
                </a:solidFill>
                <a:latin typeface="Purisa" charset="0"/>
              </a:rPr>
              <a:t> and </a:t>
            </a:r>
            <a:r>
              <a:rPr lang="en-US" altLang="en-US" sz="3200" dirty="0" err="1">
                <a:solidFill>
                  <a:srgbClr val="0000FF"/>
                </a:solidFill>
                <a:latin typeface="Ubuntu Mono" charset="0"/>
              </a:rPr>
              <a:t>FileReader</a:t>
            </a:r>
            <a:r>
              <a:rPr lang="en-US" altLang="en-US" sz="2600" dirty="0">
                <a:solidFill>
                  <a:srgbClr val="0000FF"/>
                </a:solidFill>
                <a:latin typeface="Purisa" charset="0"/>
              </a:rPr>
              <a:t> types, you need to</a:t>
            </a:r>
          </a:p>
          <a:p>
            <a:pPr algn="ctr">
              <a:lnSpc>
                <a:spcPct val="112000"/>
              </a:lnSpc>
            </a:pPr>
            <a:endParaRPr lang="en-US" altLang="en-US" dirty="0">
              <a:latin typeface="Purisa" charset="0"/>
            </a:endParaRPr>
          </a:p>
          <a:p>
            <a:pPr algn="ctr">
              <a:lnSpc>
                <a:spcPct val="83000"/>
              </a:lnSpc>
            </a:pPr>
            <a:r>
              <a:rPr lang="en-US" altLang="en-US" sz="2600" b="1" dirty="0">
                <a:solidFill>
                  <a:srgbClr val="800080"/>
                </a:solidFill>
                <a:latin typeface="Ubuntu Mono" charset="0"/>
              </a:rPr>
              <a:t>import</a:t>
            </a:r>
            <a:r>
              <a:rPr lang="en-US" altLang="en-US" sz="2600" b="1" dirty="0">
                <a:latin typeface="Ubuntu Mono" charset="0"/>
              </a:rPr>
              <a:t> </a:t>
            </a:r>
            <a:r>
              <a:rPr lang="en-US" altLang="en-US" sz="2600" dirty="0" err="1">
                <a:latin typeface="Ubuntu Mono" charset="0"/>
              </a:rPr>
              <a:t>java.io</a:t>
            </a:r>
            <a:r>
              <a:rPr lang="en-US" altLang="en-US" sz="2600" dirty="0">
                <a:latin typeface="Ubuntu Mono" charset="0"/>
              </a:rPr>
              <a:t>.*;</a:t>
            </a:r>
          </a:p>
        </p:txBody>
      </p:sp>
    </p:spTree>
    <p:extLst>
      <p:ext uri="{BB962C8B-B14F-4D97-AF65-F5344CB8AC3E}">
        <p14:creationId xmlns:p14="http://schemas.microsoft.com/office/powerpoint/2010/main" val="16146391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3726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4683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3726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4343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4" name="AutoShape 8"/>
          <p:cNvSpPr>
            <a:spLocks noChangeArrowheads="1"/>
          </p:cNvSpPr>
          <p:nvPr/>
        </p:nvSpPr>
        <p:spPr bwMode="auto">
          <a:xfrm>
            <a:off x="228600" y="2286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5" name="Text Box 9"/>
          <p:cNvSpPr txBox="1">
            <a:spLocks noChangeArrowheads="1"/>
          </p:cNvSpPr>
          <p:nvPr/>
        </p:nvSpPr>
        <p:spPr bwMode="auto">
          <a:xfrm>
            <a:off x="1600200" y="4343400"/>
            <a:ext cx="6858000" cy="230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3600">
                <a:solidFill>
                  <a:srgbClr val="0000FF"/>
                </a:solidFill>
                <a:latin typeface="Purisa" charset="0"/>
              </a:rPr>
              <a:t>Step Two:</a:t>
            </a:r>
          </a:p>
          <a:p>
            <a:pPr algn="ctr">
              <a:lnSpc>
                <a:spcPct val="112000"/>
              </a:lnSpc>
            </a:pPr>
            <a:r>
              <a:rPr lang="en-US" altLang="en-US" sz="3600">
                <a:solidFill>
                  <a:srgbClr val="0000FF"/>
                </a:solidFill>
                <a:latin typeface="Purisa" charset="0"/>
              </a:rPr>
              <a:t>Read the file,</a:t>
            </a:r>
          </a:p>
          <a:p>
            <a:pPr algn="ctr">
              <a:lnSpc>
                <a:spcPct val="112000"/>
              </a:lnSpc>
            </a:pPr>
            <a:r>
              <a:rPr lang="en-US" altLang="en-US" sz="3600">
                <a:solidFill>
                  <a:srgbClr val="0000FF"/>
                </a:solidFill>
                <a:latin typeface="Purisa" charset="0"/>
              </a:rPr>
              <a:t>one line at a time.</a:t>
            </a:r>
          </a:p>
        </p:txBody>
      </p:sp>
    </p:spTree>
    <p:extLst>
      <p:ext uri="{BB962C8B-B14F-4D97-AF65-F5344CB8AC3E}">
        <p14:creationId xmlns:p14="http://schemas.microsoft.com/office/powerpoint/2010/main" val="6124928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3726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367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8" name="AutoShape 8"/>
          <p:cNvSpPr>
            <a:spLocks noChangeArrowheads="1"/>
          </p:cNvSpPr>
          <p:nvPr/>
        </p:nvSpPr>
        <p:spPr bwMode="auto">
          <a:xfrm>
            <a:off x="228600" y="2286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851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00FF0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3726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391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2" name="AutoShape 8"/>
          <p:cNvSpPr>
            <a:spLocks noChangeArrowheads="1"/>
          </p:cNvSpPr>
          <p:nvPr/>
        </p:nvSpPr>
        <p:spPr bwMode="auto">
          <a:xfrm>
            <a:off x="228600" y="2286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074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00FF0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Yesterday, upon the stair,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endParaRPr lang="en-US" altLang="en-US" sz="1900" dirty="0">
              <a:solidFill>
                <a:srgbClr val="00800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415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6" name="AutoShape 8"/>
          <p:cNvSpPr>
            <a:spLocks noChangeArrowheads="1"/>
          </p:cNvSpPr>
          <p:nvPr/>
        </p:nvSpPr>
        <p:spPr bwMode="auto">
          <a:xfrm>
            <a:off x="228600" y="2286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1616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18438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439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0" name="AutoShape 8"/>
          <p:cNvSpPr>
            <a:spLocks noChangeArrowheads="1"/>
          </p:cNvSpPr>
          <p:nvPr/>
        </p:nvSpPr>
        <p:spPr bwMode="auto">
          <a:xfrm>
            <a:off x="228600" y="6858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564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19462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463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4" name="AutoShape 8"/>
          <p:cNvSpPr>
            <a:spLocks noChangeArrowheads="1"/>
          </p:cNvSpPr>
          <p:nvPr/>
        </p:nvSpPr>
        <p:spPr bwMode="auto">
          <a:xfrm>
            <a:off x="228600" y="6858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9302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0080625" cy="7559675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230312" y="4313237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File Processing &amp;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ArrayLists</a:t>
            </a:r>
            <a:endParaRPr lang="en-US" sz="4000" b="1" dirty="0" smtClean="0">
              <a:solidFill>
                <a:schemeClr val="tx1"/>
              </a:solidFill>
              <a:latin typeface="Century Gothic"/>
              <a:cs typeface="Century Gothic"/>
            </a:endParaRPr>
          </a:p>
          <a:p>
            <a:r>
              <a:rPr lang="en-US" sz="24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Nick Troccoli</a:t>
            </a:r>
            <a:endParaRPr lang="en-US" sz="2400" b="1" dirty="0">
              <a:solidFill>
                <a:schemeClr val="tx1"/>
              </a:solidFill>
              <a:latin typeface="Century Gothic"/>
              <a:cs typeface="Century Gothic"/>
            </a:endParaRP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</a:t>
            </a:r>
            <a:r>
              <a:rPr lang="en-US" sz="24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University</a:t>
            </a:r>
            <a:endParaRPr lang="en-US" sz="24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512" y="956468"/>
            <a:ext cx="23876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57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00FF0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8" name="AutoShape 8"/>
          <p:cNvSpPr>
            <a:spLocks noChangeArrowheads="1"/>
          </p:cNvSpPr>
          <p:nvPr/>
        </p:nvSpPr>
        <p:spPr bwMode="auto">
          <a:xfrm>
            <a:off x="228600" y="6858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88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00FF0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21510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511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2" name="AutoShape 8"/>
          <p:cNvSpPr>
            <a:spLocks noChangeArrowheads="1"/>
          </p:cNvSpPr>
          <p:nvPr/>
        </p:nvSpPr>
        <p:spPr bwMode="auto">
          <a:xfrm>
            <a:off x="228600" y="6858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123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22534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6" name="AutoShape 8"/>
          <p:cNvSpPr>
            <a:spLocks noChangeArrowheads="1"/>
          </p:cNvSpPr>
          <p:nvPr/>
        </p:nvSpPr>
        <p:spPr bwMode="auto">
          <a:xfrm>
            <a:off x="228600" y="11430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5741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0" name="AutoShape 8"/>
          <p:cNvSpPr>
            <a:spLocks noChangeArrowheads="1"/>
          </p:cNvSpPr>
          <p:nvPr/>
        </p:nvSpPr>
        <p:spPr bwMode="auto">
          <a:xfrm>
            <a:off x="228600" y="11430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5967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00FF0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4" name="AutoShape 8"/>
          <p:cNvSpPr>
            <a:spLocks noChangeArrowheads="1"/>
          </p:cNvSpPr>
          <p:nvPr/>
        </p:nvSpPr>
        <p:spPr bwMode="auto">
          <a:xfrm>
            <a:off x="228600" y="11430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9565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00FF0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5607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8" name="AutoShape 8"/>
          <p:cNvSpPr>
            <a:spLocks noChangeArrowheads="1"/>
          </p:cNvSpPr>
          <p:nvPr/>
        </p:nvSpPr>
        <p:spPr bwMode="auto">
          <a:xfrm>
            <a:off x="228600" y="11430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457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26630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2" name="AutoShape 8"/>
          <p:cNvSpPr>
            <a:spLocks noChangeArrowheads="1"/>
          </p:cNvSpPr>
          <p:nvPr/>
        </p:nvSpPr>
        <p:spPr bwMode="auto">
          <a:xfrm>
            <a:off x="228600" y="1600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745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27654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line4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6" name="AutoShape 8"/>
          <p:cNvSpPr>
            <a:spLocks noChangeArrowheads="1"/>
          </p:cNvSpPr>
          <p:nvPr/>
        </p:nvSpPr>
        <p:spPr bwMode="auto">
          <a:xfrm>
            <a:off x="228600" y="1600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292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00FF0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28678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line4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0" name="AutoShape 8"/>
          <p:cNvSpPr>
            <a:spLocks noChangeArrowheads="1"/>
          </p:cNvSpPr>
          <p:nvPr/>
        </p:nvSpPr>
        <p:spPr bwMode="auto">
          <a:xfrm>
            <a:off x="228600" y="1600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5545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00FF0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29702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line4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wish, I wish he'd go away...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4" name="AutoShape 8"/>
          <p:cNvSpPr>
            <a:spLocks noChangeArrowheads="1"/>
          </p:cNvSpPr>
          <p:nvPr/>
        </p:nvSpPr>
        <p:spPr bwMode="auto">
          <a:xfrm>
            <a:off x="228600" y="1600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947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9" y="793300"/>
            <a:ext cx="10079567" cy="6766375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Learning Goals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8488" y="1189037"/>
            <a:ext cx="11049000" cy="672262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50063" y="995538"/>
            <a:ext cx="9380497" cy="1228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3972" indent="-503972" algn="ctr">
              <a:buAutoNum type="arabicPeriod"/>
            </a:pPr>
            <a:r>
              <a:rPr lang="en-US" sz="2646" dirty="0" smtClean="0">
                <a:latin typeface="Chalkboard"/>
                <a:cs typeface="Chalkboard"/>
              </a:rPr>
              <a:t>Know how to read a file line by line.</a:t>
            </a:r>
            <a:endParaRPr lang="en-US" sz="2646" dirty="0" smtClean="0">
              <a:latin typeface="Chalkboard"/>
              <a:cs typeface="Chalkboard"/>
            </a:endParaRPr>
          </a:p>
          <a:p>
            <a:pPr marL="503972" indent="-503972" algn="ctr">
              <a:buAutoNum type="arabicPeriod"/>
            </a:pPr>
            <a:endParaRPr lang="en-US" sz="2646" dirty="0" smtClean="0">
              <a:latin typeface="Chalkboard"/>
              <a:cs typeface="Chalkboard"/>
            </a:endParaRPr>
          </a:p>
          <a:p>
            <a:pPr marL="503972" indent="-503972" algn="ctr">
              <a:buAutoNum type="arabicPeriod"/>
            </a:pPr>
            <a:r>
              <a:rPr lang="en-US" sz="2646" dirty="0" smtClean="0">
                <a:latin typeface="Chalkboard"/>
                <a:cs typeface="Chalkboard"/>
              </a:rPr>
              <a:t>Know how to store and retrieve data from an </a:t>
            </a:r>
            <a:r>
              <a:rPr lang="en-US" sz="2646" dirty="0" err="1" smtClean="0">
                <a:latin typeface="Chalkboard"/>
                <a:cs typeface="Chalkboard"/>
              </a:rPr>
              <a:t>ArrayList</a:t>
            </a:r>
            <a:r>
              <a:rPr lang="en-US" sz="2646" dirty="0" smtClean="0">
                <a:latin typeface="Chalkboard"/>
                <a:cs typeface="Chalkboard"/>
              </a:rPr>
              <a:t>.</a:t>
            </a:r>
            <a:endParaRPr lang="en-US" sz="2646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88543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30726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line4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wish, I wish he'd go away...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8" name="AutoShape 8"/>
          <p:cNvSpPr>
            <a:spLocks noChangeArrowheads="1"/>
          </p:cNvSpPr>
          <p:nvPr/>
        </p:nvSpPr>
        <p:spPr bwMode="auto">
          <a:xfrm>
            <a:off x="228600" y="20574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9414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31750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line4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wish, I wish he'd go away...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line5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2" name="AutoShape 8"/>
          <p:cNvSpPr>
            <a:spLocks noChangeArrowheads="1"/>
          </p:cNvSpPr>
          <p:nvPr/>
        </p:nvSpPr>
        <p:spPr bwMode="auto">
          <a:xfrm>
            <a:off x="228600" y="20574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941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00FF0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line4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wish, I wish he'd go away...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line5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2775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6" name="AutoShape 8"/>
          <p:cNvSpPr>
            <a:spLocks noChangeArrowheads="1"/>
          </p:cNvSpPr>
          <p:nvPr/>
        </p:nvSpPr>
        <p:spPr bwMode="auto">
          <a:xfrm>
            <a:off x="228600" y="20574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7223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00FF0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33798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line4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wish, I wish he'd go away...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line5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- Hughes 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Mearns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, "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Antagonish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3799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0" name="AutoShape 8"/>
          <p:cNvSpPr>
            <a:spLocks noChangeArrowheads="1"/>
          </p:cNvSpPr>
          <p:nvPr/>
        </p:nvSpPr>
        <p:spPr bwMode="auto">
          <a:xfrm>
            <a:off x="228600" y="20574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121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34822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line4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wish, I wish he'd go away...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line5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- Hughes 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Mearns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, "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Antagonish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451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35846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line4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wish, I wish he'd go away...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line5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- Hughes 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Mearns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, "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Antagonish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line6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5847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934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36870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line4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wish, I wish he'd go away...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line5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- Hughes 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Mearns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, "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Antagonish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line6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*Returns null*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6871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923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37894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line4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wish, I wish he'd go away...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line5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- Hughes 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Mearns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, "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Antagonish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line6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*Returns null*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6" name="Text Box 8"/>
          <p:cNvSpPr txBox="1">
            <a:spLocks noChangeArrowheads="1"/>
          </p:cNvSpPr>
          <p:nvPr/>
        </p:nvSpPr>
        <p:spPr bwMode="auto">
          <a:xfrm>
            <a:off x="1828800" y="5997575"/>
            <a:ext cx="6629400" cy="1239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800">
                <a:solidFill>
                  <a:srgbClr val="0000FF"/>
                </a:solidFill>
                <a:latin typeface="Purisa" charset="0"/>
              </a:rPr>
              <a:t>Step Three:</a:t>
            </a:r>
          </a:p>
          <a:p>
            <a:pPr algn="ctr">
              <a:lnSpc>
                <a:spcPct val="112000"/>
              </a:lnSpc>
            </a:pPr>
            <a:r>
              <a:rPr lang="en-US" altLang="en-US" sz="2800">
                <a:solidFill>
                  <a:srgbClr val="0000FF"/>
                </a:solidFill>
                <a:latin typeface="Purisa" charset="0"/>
              </a:rPr>
              <a:t>Close the file.</a:t>
            </a:r>
          </a:p>
        </p:txBody>
      </p:sp>
    </p:spTree>
    <p:extLst>
      <p:ext uri="{BB962C8B-B14F-4D97-AF65-F5344CB8AC3E}">
        <p14:creationId xmlns:p14="http://schemas.microsoft.com/office/powerpoint/2010/main" val="16854377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38918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line4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wish, I wish he'd go away...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line5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- Hughes 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Mearns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, "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Antagonish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line6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*Returns null*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br.close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38919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841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38918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290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 smtClean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String line = </a:t>
            </a:r>
            <a:r>
              <a:rPr lang="en-US" altLang="en-US" sz="1900" dirty="0" err="1" smtClean="0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b="1" dirty="0" smtClean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while 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(line != null) {		 </a:t>
            </a:r>
            <a:r>
              <a:rPr lang="en-US" altLang="en-US" sz="19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while there are more lines</a:t>
            </a:r>
            <a:r>
              <a:rPr lang="mr-IN" altLang="en-US" sz="19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altLang="en-US" sz="1900" dirty="0" smtClean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9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(line); 			 </a:t>
            </a:r>
            <a:r>
              <a:rPr lang="en-US" altLang="en-US" sz="19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print out each line</a:t>
            </a: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	line = </a:t>
            </a:r>
            <a:r>
              <a:rPr lang="en-US" altLang="en-US" sz="1900" dirty="0" err="1" smtClean="0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>
              <a:lnSpc>
                <a:spcPct val="83000"/>
              </a:lnSpc>
            </a:pPr>
            <a:r>
              <a:rPr lang="en-US" altLang="en-US" sz="1900" dirty="0" err="1" smtClean="0">
                <a:latin typeface="Courier" charset="0"/>
                <a:ea typeface="Courier" charset="0"/>
                <a:cs typeface="Courier" charset="0"/>
              </a:rPr>
              <a:t>br.close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8919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7263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248089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449745"/>
            <a:ext cx="10248089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solidFill>
                  <a:schemeClr val="bg1"/>
                </a:solidFill>
                <a:latin typeface="Courier"/>
                <a:cs typeface="Courier"/>
              </a:rPr>
              <a:t>File Processing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19397" y="6827837"/>
            <a:ext cx="587436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Thanks Keith Schwarz for some great slides to build off!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3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38918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290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 smtClean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String line = </a:t>
            </a:r>
            <a:r>
              <a:rPr lang="en-US" altLang="en-US" sz="19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while (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line 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!= null) {		 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while there are more lines</a:t>
            </a:r>
            <a:r>
              <a:rPr lang="mr-IN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altLang="en-US" sz="1900" dirty="0" smtClean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9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(line); 			 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print out each line</a:t>
            </a: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line = </a:t>
            </a:r>
            <a:r>
              <a:rPr lang="en-US" altLang="en-US" sz="19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>
              <a:lnSpc>
                <a:spcPct val="83000"/>
              </a:lnSpc>
            </a:pPr>
            <a:r>
              <a:rPr lang="en-US" altLang="en-US" sz="19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br.close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8919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0520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38918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290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 smtClean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String line = </a:t>
            </a:r>
            <a:r>
              <a:rPr lang="en-US" altLang="en-US" sz="19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altLang="en-US" sz="19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while (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line 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!= null) {		 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while there are more lines</a:t>
            </a:r>
            <a:r>
              <a:rPr lang="mr-IN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altLang="en-US" sz="1900" dirty="0" smtClean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9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(line); 			 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print out each line</a:t>
            </a: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line = </a:t>
            </a:r>
            <a:r>
              <a:rPr lang="en-US" altLang="en-US" sz="19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>
              <a:lnSpc>
                <a:spcPct val="83000"/>
              </a:lnSpc>
            </a:pPr>
            <a:r>
              <a:rPr lang="en-US" altLang="en-US" sz="19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br.close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8919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2707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38918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290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 smtClean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String line = </a:t>
            </a:r>
            <a:r>
              <a:rPr lang="en-US" altLang="en-US" sz="19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while (</a:t>
            </a:r>
            <a:r>
              <a:rPr lang="en-US" altLang="en-US" sz="19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line </a:t>
            </a:r>
            <a:r>
              <a:rPr lang="en-US" altLang="en-US" sz="19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!= null) {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while there are more lines</a:t>
            </a:r>
            <a:r>
              <a:rPr lang="mr-IN" altLang="en-US" sz="19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altLang="en-US" sz="1900" dirty="0" smtClean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9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(line); 			 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print out each line</a:t>
            </a: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line = </a:t>
            </a:r>
            <a:r>
              <a:rPr lang="en-US" altLang="en-US" sz="19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>
              <a:lnSpc>
                <a:spcPct val="83000"/>
              </a:lnSpc>
            </a:pPr>
            <a:r>
              <a:rPr lang="en-US" altLang="en-US" sz="19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br.close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8919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019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38918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290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 smtClean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String line = </a:t>
            </a:r>
            <a:r>
              <a:rPr lang="en-US" altLang="en-US" sz="19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while (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line 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!= null) {		 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while there are more lines</a:t>
            </a:r>
            <a:r>
              <a:rPr lang="mr-IN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altLang="en-US" sz="1900" dirty="0" smtClean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9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19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(line); 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	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print out each line</a:t>
            </a: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line = </a:t>
            </a:r>
            <a:r>
              <a:rPr lang="en-US" altLang="en-US" sz="19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>
              <a:lnSpc>
                <a:spcPct val="83000"/>
              </a:lnSpc>
            </a:pPr>
            <a:r>
              <a:rPr lang="en-US" altLang="en-US" sz="19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br.close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8919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390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38918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290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 smtClean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String line = </a:t>
            </a:r>
            <a:r>
              <a:rPr lang="en-US" altLang="en-US" sz="19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while (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line 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!= null) {		 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while there are more lines</a:t>
            </a:r>
            <a:r>
              <a:rPr lang="mr-IN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altLang="en-US" sz="1900" dirty="0" smtClean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9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(line); 			 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print out each line</a:t>
            </a: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9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line = </a:t>
            </a:r>
            <a:r>
              <a:rPr lang="en-US" altLang="en-US" sz="19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altLang="en-US" sz="19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>
              <a:lnSpc>
                <a:spcPct val="83000"/>
              </a:lnSpc>
            </a:pPr>
            <a:r>
              <a:rPr lang="en-US" altLang="en-US" sz="19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br.close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8919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6005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38918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290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 smtClean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String line = </a:t>
            </a:r>
            <a:r>
              <a:rPr lang="en-US" altLang="en-US" sz="19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while (</a:t>
            </a:r>
            <a:r>
              <a:rPr lang="en-US" altLang="en-US" sz="19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line </a:t>
            </a:r>
            <a:r>
              <a:rPr lang="en-US" altLang="en-US" sz="19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!= null) {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while there are more lines</a:t>
            </a:r>
            <a:r>
              <a:rPr lang="mr-IN" altLang="en-US" sz="19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altLang="en-US" sz="1900" dirty="0" smtClean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9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(line); 			 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print out each line</a:t>
            </a: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line = </a:t>
            </a:r>
            <a:r>
              <a:rPr lang="en-US" altLang="en-US" sz="19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>
              <a:lnSpc>
                <a:spcPct val="83000"/>
              </a:lnSpc>
            </a:pPr>
            <a:r>
              <a:rPr lang="en-US" altLang="en-US" sz="19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br.close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8919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3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38918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290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 smtClean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String line = </a:t>
            </a:r>
            <a:r>
              <a:rPr lang="en-US" altLang="en-US" sz="19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while (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line 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!= null) {		 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while there are more lines</a:t>
            </a:r>
            <a:r>
              <a:rPr lang="mr-IN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altLang="en-US" sz="1900" dirty="0" smtClean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9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(line); 			 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print out each line</a:t>
            </a: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line = </a:t>
            </a:r>
            <a:r>
              <a:rPr lang="en-US" altLang="en-US" sz="19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>
              <a:lnSpc>
                <a:spcPct val="83000"/>
              </a:lnSpc>
            </a:pPr>
            <a:r>
              <a:rPr lang="en-US" altLang="en-US" sz="19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br.close</a:t>
            </a:r>
            <a:r>
              <a:rPr lang="en-US" altLang="en-US" sz="19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altLang="en-US" sz="19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8919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729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38918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290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 smtClean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String line = </a:t>
            </a:r>
            <a:r>
              <a:rPr lang="en-US" altLang="en-US" sz="1900" dirty="0" err="1" smtClean="0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b="1" dirty="0" smtClean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while 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(line != null) {		 </a:t>
            </a:r>
            <a:r>
              <a:rPr lang="en-US" altLang="en-US" sz="19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while there are more lines</a:t>
            </a:r>
            <a:r>
              <a:rPr lang="mr-IN" altLang="en-US" sz="19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altLang="en-US" sz="1900" dirty="0" smtClean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9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(line); 			 </a:t>
            </a:r>
            <a:r>
              <a:rPr lang="en-US" altLang="en-US" sz="19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print out each line</a:t>
            </a: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	line = </a:t>
            </a:r>
            <a:r>
              <a:rPr lang="en-US" altLang="en-US" sz="1900" dirty="0" err="1" smtClean="0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>
              <a:lnSpc>
                <a:spcPct val="83000"/>
              </a:lnSpc>
            </a:pPr>
            <a:r>
              <a:rPr lang="en-US" altLang="en-US" sz="1900" dirty="0" err="1" smtClean="0">
                <a:latin typeface="Courier" charset="0"/>
                <a:ea typeface="Courier" charset="0"/>
                <a:cs typeface="Courier" charset="0"/>
              </a:rPr>
              <a:t>br.close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8919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9103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4824" y="1112837"/>
            <a:ext cx="9070975" cy="498951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Programs sometimes encounter unexpected errors.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Sometimes these are bugs: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Dividing by zero.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Sending a message to a </a:t>
            </a: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altLang="en-US" dirty="0"/>
              <a:t> object.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Sometimes these are due to external factors: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Network errors.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Missing files.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Sometimes things break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3226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4824" y="1112837"/>
            <a:ext cx="9070975" cy="5486400"/>
          </a:xfrm>
          <a:ln/>
        </p:spPr>
        <p:txBody>
          <a:bodyPr>
            <a:normAutofit lnSpcReduction="10000"/>
          </a:bodyPr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An </a:t>
            </a:r>
            <a:r>
              <a:rPr lang="en-US" altLang="en-US" b="1" i="1" dirty="0" smtClean="0">
                <a:solidFill>
                  <a:srgbClr val="0000FF"/>
                </a:solidFill>
              </a:rPr>
              <a:t>exception </a:t>
            </a:r>
            <a:r>
              <a:rPr lang="en-US" altLang="en-US" dirty="0" smtClean="0"/>
              <a:t>occurs if Java encounters a case where it can't proceed as normal.</a:t>
            </a:r>
            <a:endParaRPr lang="en-US" altLang="en-US" dirty="0"/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Java requires that your program handle certain types of exceptions.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Think of exceptions as rerouting control in an emergency: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If all goes well, program continues as usual.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If something goes wrong, handle the emergency</a:t>
            </a:r>
            <a:r>
              <a:rPr lang="en-US" altLang="en-US" dirty="0" smtClean="0"/>
              <a:t>.</a:t>
            </a:r>
          </a:p>
          <a:p>
            <a:pPr marL="422625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 smtClean="0"/>
              <a:t>File processing exceptions: file not found, corrupted, etc.</a:t>
            </a:r>
            <a:endParaRPr lang="en-US" altLang="en-US" dirty="0" smtClean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Exceptional </a:t>
            </a:r>
            <a:r>
              <a:rPr lang="en-US" sz="4600" dirty="0">
                <a:latin typeface="Calibri"/>
                <a:cs typeface="Calibri"/>
              </a:rPr>
              <a:t>c</a:t>
            </a:r>
            <a:r>
              <a:rPr lang="en-US" sz="4600" dirty="0" smtClean="0">
                <a:latin typeface="Calibri"/>
                <a:cs typeface="Calibri"/>
              </a:rPr>
              <a:t>ases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0153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0" grpId="0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112" y="1284670"/>
            <a:ext cx="6972852" cy="55431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83112" y="731837"/>
            <a:ext cx="3619674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halkboard" charset="0"/>
                <a:ea typeface="Chalkboard" charset="0"/>
                <a:cs typeface="Chalkboard" charset="0"/>
              </a:rPr>
              <a:t>Each blue dot is a tiny 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  <a:latin typeface="Chalkboard" charset="0"/>
                <a:ea typeface="Chalkboard" charset="0"/>
                <a:cs typeface="Chalkboard" charset="0"/>
              </a:rPr>
              <a:t>GRect</a:t>
            </a:r>
            <a:endParaRPr lang="en-US" sz="2400" dirty="0">
              <a:solidFill>
                <a:schemeClr val="accent3">
                  <a:lumMod val="50000"/>
                </a:schemeClr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5779008" y="1645920"/>
            <a:ext cx="365760" cy="370588"/>
          </a:xfrm>
          <a:custGeom>
            <a:avLst/>
            <a:gdLst>
              <a:gd name="connsiteX0" fmla="*/ 365760 w 365760"/>
              <a:gd name="connsiteY0" fmla="*/ 0 h 370588"/>
              <a:gd name="connsiteX1" fmla="*/ 256032 w 365760"/>
              <a:gd name="connsiteY1" fmla="*/ 121920 h 370588"/>
              <a:gd name="connsiteX2" fmla="*/ 219456 w 365760"/>
              <a:gd name="connsiteY2" fmla="*/ 146304 h 370588"/>
              <a:gd name="connsiteX3" fmla="*/ 146304 w 365760"/>
              <a:gd name="connsiteY3" fmla="*/ 207264 h 370588"/>
              <a:gd name="connsiteX4" fmla="*/ 121920 w 365760"/>
              <a:gd name="connsiteY4" fmla="*/ 243840 h 370588"/>
              <a:gd name="connsiteX5" fmla="*/ 85344 w 365760"/>
              <a:gd name="connsiteY5" fmla="*/ 268224 h 370588"/>
              <a:gd name="connsiteX6" fmla="*/ 0 w 365760"/>
              <a:gd name="connsiteY6" fmla="*/ 365760 h 370588"/>
              <a:gd name="connsiteX7" fmla="*/ 12192 w 365760"/>
              <a:gd name="connsiteY7" fmla="*/ 329184 h 370588"/>
              <a:gd name="connsiteX8" fmla="*/ 36576 w 365760"/>
              <a:gd name="connsiteY8" fmla="*/ 292608 h 370588"/>
              <a:gd name="connsiteX9" fmla="*/ 48768 w 365760"/>
              <a:gd name="connsiteY9" fmla="*/ 231648 h 370588"/>
              <a:gd name="connsiteX10" fmla="*/ 60960 w 365760"/>
              <a:gd name="connsiteY10" fmla="*/ 195072 h 370588"/>
              <a:gd name="connsiteX11" fmla="*/ 36576 w 365760"/>
              <a:gd name="connsiteY11" fmla="*/ 231648 h 370588"/>
              <a:gd name="connsiteX12" fmla="*/ 12192 w 365760"/>
              <a:gd name="connsiteY12" fmla="*/ 304800 h 370588"/>
              <a:gd name="connsiteX13" fmla="*/ 24384 w 365760"/>
              <a:gd name="connsiteY13" fmla="*/ 365760 h 370588"/>
              <a:gd name="connsiteX14" fmla="*/ 219456 w 365760"/>
              <a:gd name="connsiteY14" fmla="*/ 353568 h 370588"/>
              <a:gd name="connsiteX15" fmla="*/ 292608 w 365760"/>
              <a:gd name="connsiteY15" fmla="*/ 353568 h 37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5760" h="370588">
                <a:moveTo>
                  <a:pt x="365760" y="0"/>
                </a:moveTo>
                <a:cubicBezTo>
                  <a:pt x="329184" y="40640"/>
                  <a:pt x="294693" y="83259"/>
                  <a:pt x="256032" y="121920"/>
                </a:cubicBezTo>
                <a:cubicBezTo>
                  <a:pt x="245671" y="132281"/>
                  <a:pt x="230713" y="136923"/>
                  <a:pt x="219456" y="146304"/>
                </a:cubicBezTo>
                <a:cubicBezTo>
                  <a:pt x="125582" y="224533"/>
                  <a:pt x="237115" y="146723"/>
                  <a:pt x="146304" y="207264"/>
                </a:cubicBezTo>
                <a:cubicBezTo>
                  <a:pt x="138176" y="219456"/>
                  <a:pt x="132281" y="233479"/>
                  <a:pt x="121920" y="243840"/>
                </a:cubicBezTo>
                <a:cubicBezTo>
                  <a:pt x="111559" y="254201"/>
                  <a:pt x="94993" y="257197"/>
                  <a:pt x="85344" y="268224"/>
                </a:cubicBezTo>
                <a:cubicBezTo>
                  <a:pt x="-14224" y="382016"/>
                  <a:pt x="82296" y="310896"/>
                  <a:pt x="0" y="365760"/>
                </a:cubicBezTo>
                <a:cubicBezTo>
                  <a:pt x="4064" y="353568"/>
                  <a:pt x="6445" y="340679"/>
                  <a:pt x="12192" y="329184"/>
                </a:cubicBezTo>
                <a:cubicBezTo>
                  <a:pt x="18745" y="316078"/>
                  <a:pt x="31431" y="306328"/>
                  <a:pt x="36576" y="292608"/>
                </a:cubicBezTo>
                <a:cubicBezTo>
                  <a:pt x="43852" y="273205"/>
                  <a:pt x="43742" y="251752"/>
                  <a:pt x="48768" y="231648"/>
                </a:cubicBezTo>
                <a:cubicBezTo>
                  <a:pt x="51885" y="219180"/>
                  <a:pt x="73811" y="195072"/>
                  <a:pt x="60960" y="195072"/>
                </a:cubicBezTo>
                <a:cubicBezTo>
                  <a:pt x="46307" y="195072"/>
                  <a:pt x="42527" y="218258"/>
                  <a:pt x="36576" y="231648"/>
                </a:cubicBezTo>
                <a:cubicBezTo>
                  <a:pt x="26137" y="255136"/>
                  <a:pt x="12192" y="304800"/>
                  <a:pt x="12192" y="304800"/>
                </a:cubicBezTo>
                <a:cubicBezTo>
                  <a:pt x="16256" y="325120"/>
                  <a:pt x="4212" y="361014"/>
                  <a:pt x="24384" y="365760"/>
                </a:cubicBezTo>
                <a:cubicBezTo>
                  <a:pt x="87803" y="380682"/>
                  <a:pt x="154372" y="356526"/>
                  <a:pt x="219456" y="353568"/>
                </a:cubicBezTo>
                <a:cubicBezTo>
                  <a:pt x="243815" y="352461"/>
                  <a:pt x="268224" y="353568"/>
                  <a:pt x="292608" y="353568"/>
                </a:cubicBezTo>
              </a:path>
            </a:pathLst>
          </a:custGeom>
          <a:noFill/>
          <a:ln w="38100"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64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265237"/>
            <a:ext cx="9070975" cy="4989513"/>
          </a:xfrm>
          <a:ln/>
        </p:spPr>
        <p:txBody>
          <a:bodyPr tIns="7056"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dirty="0"/>
              <a:t>To use a method or class that might cause an exception, you </a:t>
            </a:r>
            <a:r>
              <a:rPr lang="en-US" altLang="en-US" sz="2800" dirty="0" smtClean="0"/>
              <a:t>must tell </a:t>
            </a:r>
            <a:r>
              <a:rPr lang="en-US" altLang="en-US" sz="2800" dirty="0"/>
              <a:t>Java to </a:t>
            </a:r>
            <a:r>
              <a:rPr lang="en-US" altLang="en-US" sz="2800" b="1" dirty="0">
                <a:solidFill>
                  <a:srgbClr val="800080"/>
                </a:solidFill>
                <a:latin typeface="Ubuntu Mono" charset="0"/>
              </a:rPr>
              <a:t>try</a:t>
            </a:r>
            <a:r>
              <a:rPr lang="en-US" altLang="en-US" sz="2800" dirty="0"/>
              <a:t> its best, knowing </a:t>
            </a:r>
            <a:r>
              <a:rPr lang="en-US" altLang="en-US" sz="2800" dirty="0" smtClean="0"/>
              <a:t>it </a:t>
            </a:r>
            <a:r>
              <a:rPr lang="en-US" altLang="en-US" sz="2800" dirty="0"/>
              <a:t>might fail.</a:t>
            </a:r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</p:txBody>
      </p:sp>
      <p:sp>
        <p:nvSpPr>
          <p:cNvPr id="47107" name="Text Box 3"/>
          <p:cNvSpPr txBox="1">
            <a:spLocks noChangeArrowheads="1"/>
          </p:cNvSpPr>
          <p:nvPr/>
        </p:nvSpPr>
        <p:spPr bwMode="auto">
          <a:xfrm>
            <a:off x="156369" y="2482798"/>
            <a:ext cx="9764712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</a:t>
            </a:r>
            <a:r>
              <a:rPr lang="en-US" altLang="en-US" sz="19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ry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900" dirty="0" err="1" smtClean="0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 smtClean="0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900" b="1" dirty="0" smtClean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900" b="1" dirty="0" smtClean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 smtClean="0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 smtClean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 smtClean="0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 smtClean="0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 lvl="1">
              <a:lnSpc>
                <a:spcPct val="83000"/>
              </a:lnSpc>
              <a:tabLst>
                <a:tab pos="277813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endParaRPr lang="en-US" altLang="en-US" sz="1900" dirty="0" smtClean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	String 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line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b="1" dirty="0" smtClean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	while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line != null) {		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while there are more lines</a:t>
            </a:r>
            <a:r>
              <a:rPr lang="mr-IN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9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(line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); 			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print out each line</a:t>
            </a: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	line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	}</a:t>
            </a: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900" dirty="0" err="1" smtClean="0">
                <a:latin typeface="Courier" charset="0"/>
                <a:ea typeface="Courier" charset="0"/>
                <a:cs typeface="Courier" charset="0"/>
              </a:rPr>
              <a:t>br.close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</a:t>
            </a:r>
            <a:r>
              <a:rPr lang="en-US" sz="4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ry</a:t>
            </a:r>
            <a:r>
              <a:rPr lang="en-US" sz="4600" dirty="0" smtClean="0">
                <a:latin typeface="Calibri"/>
                <a:cs typeface="Calibri"/>
              </a:rPr>
              <a:t>-</a:t>
            </a:r>
            <a:r>
              <a:rPr lang="en-US" sz="4600" dirty="0" err="1" smtClean="0">
                <a:latin typeface="Calibri"/>
                <a:cs typeface="Calibri"/>
              </a:rPr>
              <a:t>ing</a:t>
            </a:r>
            <a:r>
              <a:rPr lang="en-US" sz="4600" dirty="0" smtClean="0">
                <a:latin typeface="Calibri"/>
                <a:cs typeface="Calibri"/>
              </a:rPr>
              <a:t> your best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6393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265237"/>
            <a:ext cx="9070975" cy="4989513"/>
          </a:xfrm>
          <a:ln/>
        </p:spPr>
        <p:txBody>
          <a:bodyPr tIns="7056"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dirty="0"/>
              <a:t>If an exception occurs, you </a:t>
            </a:r>
            <a:r>
              <a:rPr lang="en-US" altLang="en-US" sz="2800" dirty="0" smtClean="0"/>
              <a:t>need to tell Java to </a:t>
            </a:r>
            <a:r>
              <a:rPr lang="en-US" altLang="en-US" sz="2800" b="1" dirty="0">
                <a:solidFill>
                  <a:srgbClr val="800080"/>
                </a:solidFill>
                <a:latin typeface="Ubuntu Mono" charset="0"/>
              </a:rPr>
              <a:t>catch</a:t>
            </a:r>
            <a:r>
              <a:rPr lang="en-US" altLang="en-US" sz="2800" dirty="0"/>
              <a:t> that </a:t>
            </a:r>
            <a:r>
              <a:rPr lang="en-US" altLang="en-US" sz="2800" dirty="0" smtClean="0"/>
              <a:t>exception, and what to do after that.</a:t>
            </a:r>
            <a:endParaRPr lang="en-US" altLang="en-US" sz="2800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</p:txBody>
      </p:sp>
      <p:sp>
        <p:nvSpPr>
          <p:cNvPr id="47107" name="Text Box 3"/>
          <p:cNvSpPr txBox="1">
            <a:spLocks noChangeArrowheads="1"/>
          </p:cNvSpPr>
          <p:nvPr/>
        </p:nvSpPr>
        <p:spPr bwMode="auto">
          <a:xfrm>
            <a:off x="156369" y="2482798"/>
            <a:ext cx="9764712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</a:t>
            </a:r>
            <a:r>
              <a:rPr lang="en-US" altLang="en-US" sz="19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ry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900" dirty="0" err="1" smtClean="0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		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 lvl="1">
              <a:lnSpc>
                <a:spcPct val="83000"/>
              </a:lnSpc>
              <a:tabLst>
                <a:tab pos="277813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	String line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	while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(line != null) {		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while there are more lines</a:t>
            </a:r>
            <a:r>
              <a:rPr lang="mr-IN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(line); 			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print out each line</a:t>
            </a: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		line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br.close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IOException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e) 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0" lvl="1" indent="0">
              <a:lnSpc>
                <a:spcPct val="83000"/>
              </a:lnSpc>
            </a:pPr>
            <a:r>
              <a:rPr lang="en-US" altLang="en-US" sz="19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	// Handle the exception if there is one</a:t>
            </a:r>
            <a:endParaRPr lang="en-US" altLang="en-US" sz="1900" dirty="0" smtClean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("An error occurred: " + e);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sz="4600" dirty="0">
                <a:latin typeface="Calibri"/>
                <a:cs typeface="Calibri"/>
              </a:rPr>
              <a:t> and </a:t>
            </a:r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sz="4600" dirty="0">
                <a:latin typeface="Calibri"/>
                <a:cs typeface="Calibri"/>
              </a:rPr>
              <a:t> me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8803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265237"/>
            <a:ext cx="9070975" cy="4989513"/>
          </a:xfrm>
          <a:ln/>
        </p:spPr>
        <p:txBody>
          <a:bodyPr tIns="7056"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dirty="0"/>
              <a:t>If an exception occurs, you </a:t>
            </a:r>
            <a:r>
              <a:rPr lang="en-US" altLang="en-US" sz="2800" dirty="0" smtClean="0"/>
              <a:t>need to tell Java to </a:t>
            </a:r>
            <a:r>
              <a:rPr lang="en-US" altLang="en-US" sz="2800" b="1" dirty="0">
                <a:solidFill>
                  <a:srgbClr val="800080"/>
                </a:solidFill>
                <a:latin typeface="Ubuntu Mono" charset="0"/>
              </a:rPr>
              <a:t>catch</a:t>
            </a:r>
            <a:r>
              <a:rPr lang="en-US" altLang="en-US" sz="2800" dirty="0"/>
              <a:t> that </a:t>
            </a:r>
            <a:r>
              <a:rPr lang="en-US" altLang="en-US" sz="2800" dirty="0" smtClean="0"/>
              <a:t>exception, and what to do after that.</a:t>
            </a:r>
            <a:endParaRPr lang="en-US" altLang="en-US" sz="2800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</p:txBody>
      </p:sp>
      <p:sp>
        <p:nvSpPr>
          <p:cNvPr id="47107" name="Text Box 3"/>
          <p:cNvSpPr txBox="1">
            <a:spLocks noChangeArrowheads="1"/>
          </p:cNvSpPr>
          <p:nvPr/>
        </p:nvSpPr>
        <p:spPr bwMode="auto">
          <a:xfrm>
            <a:off x="156369" y="2482798"/>
            <a:ext cx="9764712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</a:t>
            </a:r>
            <a:r>
              <a:rPr lang="en-US" altLang="en-US" sz="19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ry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900" dirty="0" err="1" smtClean="0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		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 lvl="1">
              <a:lnSpc>
                <a:spcPct val="83000"/>
              </a:lnSpc>
              <a:tabLst>
                <a:tab pos="277813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	String line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	while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(line != null) {		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while there are more lines</a:t>
            </a:r>
            <a:r>
              <a:rPr lang="mr-IN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(line); 			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print out each line</a:t>
            </a: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		line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br.close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IOException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e) 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0" lvl="1" indent="0">
              <a:lnSpc>
                <a:spcPct val="83000"/>
              </a:lnSpc>
            </a:pPr>
            <a:r>
              <a:rPr lang="en-US" altLang="en-US" sz="19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	// Handle the exception if there is one</a:t>
            </a:r>
            <a:endParaRPr lang="en-US" altLang="en-US" sz="1900" dirty="0" smtClean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("An error occurred: " + e);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sz="4600" dirty="0">
                <a:latin typeface="Calibri"/>
                <a:cs typeface="Calibri"/>
              </a:rPr>
              <a:t> and </a:t>
            </a:r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sz="4600" dirty="0">
                <a:latin typeface="Calibri"/>
                <a:cs typeface="Calibri"/>
              </a:rPr>
              <a:t> me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6362489" y="1761604"/>
            <a:ext cx="2743200" cy="111125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108000" tIns="63000" rIns="108000" bIns="63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400" dirty="0">
                <a:solidFill>
                  <a:srgbClr val="0000FF"/>
                </a:solidFill>
                <a:latin typeface="Purisa" charset="0"/>
              </a:rPr>
              <a:t>If something</a:t>
            </a:r>
          </a:p>
          <a:p>
            <a:pPr algn="ctr">
              <a:lnSpc>
                <a:spcPct val="112000"/>
              </a:lnSpc>
            </a:pPr>
            <a:r>
              <a:rPr lang="en-US" altLang="en-US" sz="2400" dirty="0">
                <a:solidFill>
                  <a:srgbClr val="0000FF"/>
                </a:solidFill>
                <a:latin typeface="Purisa" charset="0"/>
              </a:rPr>
              <a:t>fails up here…</a:t>
            </a:r>
          </a:p>
        </p:txBody>
      </p:sp>
      <p:sp>
        <p:nvSpPr>
          <p:cNvPr id="9" name="Freeform 8"/>
          <p:cNvSpPr/>
          <p:nvPr/>
        </p:nvSpPr>
        <p:spPr>
          <a:xfrm>
            <a:off x="5017510" y="2086788"/>
            <a:ext cx="1344979" cy="1170432"/>
          </a:xfrm>
          <a:custGeom>
            <a:avLst/>
            <a:gdLst>
              <a:gd name="connsiteX0" fmla="*/ 1344979 w 1344979"/>
              <a:gd name="connsiteY0" fmla="*/ 0 h 1170432"/>
              <a:gd name="connsiteX1" fmla="*/ 1296211 w 1344979"/>
              <a:gd name="connsiteY1" fmla="*/ 12192 h 1170432"/>
              <a:gd name="connsiteX2" fmla="*/ 771955 w 1344979"/>
              <a:gd name="connsiteY2" fmla="*/ 48768 h 1170432"/>
              <a:gd name="connsiteX3" fmla="*/ 674419 w 1344979"/>
              <a:gd name="connsiteY3" fmla="*/ 97536 h 1170432"/>
              <a:gd name="connsiteX4" fmla="*/ 637843 w 1344979"/>
              <a:gd name="connsiteY4" fmla="*/ 109728 h 1170432"/>
              <a:gd name="connsiteX5" fmla="*/ 601267 w 1344979"/>
              <a:gd name="connsiteY5" fmla="*/ 134112 h 1170432"/>
              <a:gd name="connsiteX6" fmla="*/ 564691 w 1344979"/>
              <a:gd name="connsiteY6" fmla="*/ 146304 h 1170432"/>
              <a:gd name="connsiteX7" fmla="*/ 491539 w 1344979"/>
              <a:gd name="connsiteY7" fmla="*/ 195072 h 1170432"/>
              <a:gd name="connsiteX8" fmla="*/ 454963 w 1344979"/>
              <a:gd name="connsiteY8" fmla="*/ 219456 h 1170432"/>
              <a:gd name="connsiteX9" fmla="*/ 418387 w 1344979"/>
              <a:gd name="connsiteY9" fmla="*/ 243840 h 1170432"/>
              <a:gd name="connsiteX10" fmla="*/ 320851 w 1344979"/>
              <a:gd name="connsiteY10" fmla="*/ 390144 h 1170432"/>
              <a:gd name="connsiteX11" fmla="*/ 296467 w 1344979"/>
              <a:gd name="connsiteY11" fmla="*/ 426720 h 1170432"/>
              <a:gd name="connsiteX12" fmla="*/ 259891 w 1344979"/>
              <a:gd name="connsiteY12" fmla="*/ 536448 h 1170432"/>
              <a:gd name="connsiteX13" fmla="*/ 247699 w 1344979"/>
              <a:gd name="connsiteY13" fmla="*/ 573024 h 1170432"/>
              <a:gd name="connsiteX14" fmla="*/ 235507 w 1344979"/>
              <a:gd name="connsiteY14" fmla="*/ 731520 h 1170432"/>
              <a:gd name="connsiteX15" fmla="*/ 223315 w 1344979"/>
              <a:gd name="connsiteY15" fmla="*/ 792480 h 1170432"/>
              <a:gd name="connsiteX16" fmla="*/ 211123 w 1344979"/>
              <a:gd name="connsiteY16" fmla="*/ 914400 h 1170432"/>
              <a:gd name="connsiteX17" fmla="*/ 198931 w 1344979"/>
              <a:gd name="connsiteY17" fmla="*/ 1121664 h 1170432"/>
              <a:gd name="connsiteX18" fmla="*/ 137971 w 1344979"/>
              <a:gd name="connsiteY18" fmla="*/ 1024128 h 1170432"/>
              <a:gd name="connsiteX19" fmla="*/ 77011 w 1344979"/>
              <a:gd name="connsiteY19" fmla="*/ 975360 h 1170432"/>
              <a:gd name="connsiteX20" fmla="*/ 3859 w 1344979"/>
              <a:gd name="connsiteY20" fmla="*/ 926592 h 1170432"/>
              <a:gd name="connsiteX21" fmla="*/ 40435 w 1344979"/>
              <a:gd name="connsiteY21" fmla="*/ 963168 h 1170432"/>
              <a:gd name="connsiteX22" fmla="*/ 64819 w 1344979"/>
              <a:gd name="connsiteY22" fmla="*/ 999744 h 1170432"/>
              <a:gd name="connsiteX23" fmla="*/ 101395 w 1344979"/>
              <a:gd name="connsiteY23" fmla="*/ 1024128 h 1170432"/>
              <a:gd name="connsiteX24" fmla="*/ 137971 w 1344979"/>
              <a:gd name="connsiteY24" fmla="*/ 1072896 h 1170432"/>
              <a:gd name="connsiteX25" fmla="*/ 186739 w 1344979"/>
              <a:gd name="connsiteY25" fmla="*/ 1146048 h 1170432"/>
              <a:gd name="connsiteX26" fmla="*/ 223315 w 1344979"/>
              <a:gd name="connsiteY26" fmla="*/ 1170432 h 1170432"/>
              <a:gd name="connsiteX27" fmla="*/ 259891 w 1344979"/>
              <a:gd name="connsiteY27" fmla="*/ 1158240 h 1170432"/>
              <a:gd name="connsiteX28" fmla="*/ 272083 w 1344979"/>
              <a:gd name="connsiteY28" fmla="*/ 1109472 h 1170432"/>
              <a:gd name="connsiteX29" fmla="*/ 296467 w 1344979"/>
              <a:gd name="connsiteY29" fmla="*/ 1072896 h 1170432"/>
              <a:gd name="connsiteX30" fmla="*/ 406195 w 1344979"/>
              <a:gd name="connsiteY30" fmla="*/ 1024128 h 1170432"/>
              <a:gd name="connsiteX31" fmla="*/ 442771 w 1344979"/>
              <a:gd name="connsiteY31" fmla="*/ 999744 h 1170432"/>
              <a:gd name="connsiteX32" fmla="*/ 564691 w 1344979"/>
              <a:gd name="connsiteY32" fmla="*/ 963168 h 1170432"/>
              <a:gd name="connsiteX33" fmla="*/ 589075 w 1344979"/>
              <a:gd name="connsiteY33" fmla="*/ 938784 h 117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44979" h="1170432">
                <a:moveTo>
                  <a:pt x="1344979" y="0"/>
                </a:moveTo>
                <a:cubicBezTo>
                  <a:pt x="1328723" y="4064"/>
                  <a:pt x="1312947" y="11376"/>
                  <a:pt x="1296211" y="12192"/>
                </a:cubicBezTo>
                <a:cubicBezTo>
                  <a:pt x="1263037" y="13810"/>
                  <a:pt x="912008" y="-21258"/>
                  <a:pt x="771955" y="48768"/>
                </a:cubicBezTo>
                <a:cubicBezTo>
                  <a:pt x="739443" y="65024"/>
                  <a:pt x="708903" y="86041"/>
                  <a:pt x="674419" y="97536"/>
                </a:cubicBezTo>
                <a:cubicBezTo>
                  <a:pt x="662227" y="101600"/>
                  <a:pt x="649338" y="103981"/>
                  <a:pt x="637843" y="109728"/>
                </a:cubicBezTo>
                <a:cubicBezTo>
                  <a:pt x="624737" y="116281"/>
                  <a:pt x="614373" y="127559"/>
                  <a:pt x="601267" y="134112"/>
                </a:cubicBezTo>
                <a:cubicBezTo>
                  <a:pt x="589772" y="139859"/>
                  <a:pt x="575925" y="140063"/>
                  <a:pt x="564691" y="146304"/>
                </a:cubicBezTo>
                <a:cubicBezTo>
                  <a:pt x="539073" y="160536"/>
                  <a:pt x="515923" y="178816"/>
                  <a:pt x="491539" y="195072"/>
                </a:cubicBezTo>
                <a:lnTo>
                  <a:pt x="454963" y="219456"/>
                </a:lnTo>
                <a:lnTo>
                  <a:pt x="418387" y="243840"/>
                </a:lnTo>
                <a:lnTo>
                  <a:pt x="320851" y="390144"/>
                </a:lnTo>
                <a:cubicBezTo>
                  <a:pt x="312723" y="402336"/>
                  <a:pt x="301101" y="412819"/>
                  <a:pt x="296467" y="426720"/>
                </a:cubicBezTo>
                <a:lnTo>
                  <a:pt x="259891" y="536448"/>
                </a:lnTo>
                <a:lnTo>
                  <a:pt x="247699" y="573024"/>
                </a:lnTo>
                <a:cubicBezTo>
                  <a:pt x="243635" y="625856"/>
                  <a:pt x="241359" y="678856"/>
                  <a:pt x="235507" y="731520"/>
                </a:cubicBezTo>
                <a:cubicBezTo>
                  <a:pt x="233219" y="752116"/>
                  <a:pt x="226054" y="771939"/>
                  <a:pt x="223315" y="792480"/>
                </a:cubicBezTo>
                <a:cubicBezTo>
                  <a:pt x="217917" y="832964"/>
                  <a:pt x="214140" y="873669"/>
                  <a:pt x="211123" y="914400"/>
                </a:cubicBezTo>
                <a:cubicBezTo>
                  <a:pt x="206011" y="983418"/>
                  <a:pt x="202995" y="1052576"/>
                  <a:pt x="198931" y="1121664"/>
                </a:cubicBezTo>
                <a:cubicBezTo>
                  <a:pt x="169913" y="1034611"/>
                  <a:pt x="195933" y="1062769"/>
                  <a:pt x="137971" y="1024128"/>
                </a:cubicBezTo>
                <a:cubicBezTo>
                  <a:pt x="92916" y="956546"/>
                  <a:pt x="139365" y="1010001"/>
                  <a:pt x="77011" y="975360"/>
                </a:cubicBezTo>
                <a:cubicBezTo>
                  <a:pt x="51393" y="961128"/>
                  <a:pt x="-16863" y="905870"/>
                  <a:pt x="3859" y="926592"/>
                </a:cubicBezTo>
                <a:cubicBezTo>
                  <a:pt x="16051" y="938784"/>
                  <a:pt x="29397" y="949922"/>
                  <a:pt x="40435" y="963168"/>
                </a:cubicBezTo>
                <a:cubicBezTo>
                  <a:pt x="49816" y="974425"/>
                  <a:pt x="54458" y="989383"/>
                  <a:pt x="64819" y="999744"/>
                </a:cubicBezTo>
                <a:cubicBezTo>
                  <a:pt x="75180" y="1010105"/>
                  <a:pt x="91034" y="1013767"/>
                  <a:pt x="101395" y="1024128"/>
                </a:cubicBezTo>
                <a:cubicBezTo>
                  <a:pt x="115763" y="1038496"/>
                  <a:pt x="126318" y="1056249"/>
                  <a:pt x="137971" y="1072896"/>
                </a:cubicBezTo>
                <a:cubicBezTo>
                  <a:pt x="154777" y="1096904"/>
                  <a:pt x="162355" y="1129792"/>
                  <a:pt x="186739" y="1146048"/>
                </a:cubicBezTo>
                <a:lnTo>
                  <a:pt x="223315" y="1170432"/>
                </a:lnTo>
                <a:cubicBezTo>
                  <a:pt x="235507" y="1166368"/>
                  <a:pt x="251863" y="1168275"/>
                  <a:pt x="259891" y="1158240"/>
                </a:cubicBezTo>
                <a:cubicBezTo>
                  <a:pt x="270359" y="1145156"/>
                  <a:pt x="265482" y="1124873"/>
                  <a:pt x="272083" y="1109472"/>
                </a:cubicBezTo>
                <a:cubicBezTo>
                  <a:pt x="277855" y="1096004"/>
                  <a:pt x="286106" y="1083257"/>
                  <a:pt x="296467" y="1072896"/>
                </a:cubicBezTo>
                <a:cubicBezTo>
                  <a:pt x="346095" y="1023268"/>
                  <a:pt x="333761" y="1072417"/>
                  <a:pt x="406195" y="1024128"/>
                </a:cubicBezTo>
                <a:cubicBezTo>
                  <a:pt x="418387" y="1016000"/>
                  <a:pt x="429303" y="1005516"/>
                  <a:pt x="442771" y="999744"/>
                </a:cubicBezTo>
                <a:cubicBezTo>
                  <a:pt x="471779" y="987312"/>
                  <a:pt x="544202" y="983657"/>
                  <a:pt x="564691" y="963168"/>
                </a:cubicBezTo>
                <a:lnTo>
                  <a:pt x="589075" y="938784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0073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265237"/>
            <a:ext cx="9070975" cy="4989513"/>
          </a:xfrm>
          <a:ln/>
        </p:spPr>
        <p:txBody>
          <a:bodyPr tIns="7056"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dirty="0"/>
              <a:t>If an exception occurs, you </a:t>
            </a:r>
            <a:r>
              <a:rPr lang="en-US" altLang="en-US" sz="2800" dirty="0" smtClean="0"/>
              <a:t>need to tell Java to </a:t>
            </a:r>
            <a:r>
              <a:rPr lang="en-US" altLang="en-US" sz="2800" b="1" dirty="0">
                <a:solidFill>
                  <a:srgbClr val="800080"/>
                </a:solidFill>
                <a:latin typeface="Ubuntu Mono" charset="0"/>
              </a:rPr>
              <a:t>catch</a:t>
            </a:r>
            <a:r>
              <a:rPr lang="en-US" altLang="en-US" sz="2800" dirty="0"/>
              <a:t> that </a:t>
            </a:r>
            <a:r>
              <a:rPr lang="en-US" altLang="en-US" sz="2800" dirty="0" smtClean="0"/>
              <a:t>exception, and what to do after that.</a:t>
            </a:r>
            <a:endParaRPr lang="en-US" altLang="en-US" sz="2800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</p:txBody>
      </p:sp>
      <p:sp>
        <p:nvSpPr>
          <p:cNvPr id="47107" name="Text Box 3"/>
          <p:cNvSpPr txBox="1">
            <a:spLocks noChangeArrowheads="1"/>
          </p:cNvSpPr>
          <p:nvPr/>
        </p:nvSpPr>
        <p:spPr bwMode="auto">
          <a:xfrm>
            <a:off x="156369" y="2482798"/>
            <a:ext cx="9764712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</a:t>
            </a:r>
            <a:r>
              <a:rPr lang="en-US" altLang="en-US" sz="19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ry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900" dirty="0" err="1" smtClean="0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		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 lvl="1">
              <a:lnSpc>
                <a:spcPct val="83000"/>
              </a:lnSpc>
              <a:tabLst>
                <a:tab pos="277813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	String line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	while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(line != null) {		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while there are more lines</a:t>
            </a:r>
            <a:r>
              <a:rPr lang="mr-IN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(line); 			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print out each line</a:t>
            </a: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		line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br.close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IOException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e) 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0" lvl="1" indent="0">
              <a:lnSpc>
                <a:spcPct val="83000"/>
              </a:lnSpc>
            </a:pPr>
            <a:r>
              <a:rPr lang="en-US" altLang="en-US" sz="19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	// Handle the exception if there is one</a:t>
            </a:r>
            <a:endParaRPr lang="en-US" altLang="en-US" sz="1900" dirty="0" smtClean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("An error occurred: " + e);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sz="4600" dirty="0">
                <a:latin typeface="Calibri"/>
                <a:cs typeface="Calibri"/>
              </a:rPr>
              <a:t> and </a:t>
            </a:r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sz="4600" dirty="0">
                <a:latin typeface="Calibri"/>
                <a:cs typeface="Calibri"/>
              </a:rPr>
              <a:t> me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362489" y="1761604"/>
            <a:ext cx="2743200" cy="111125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108000" tIns="63000" rIns="108000" bIns="63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400">
                <a:solidFill>
                  <a:srgbClr val="0000FF"/>
                </a:solidFill>
                <a:latin typeface="Purisa" charset="0"/>
              </a:rPr>
              <a:t>If something</a:t>
            </a:r>
          </a:p>
          <a:p>
            <a:pPr algn="ctr">
              <a:lnSpc>
                <a:spcPct val="112000"/>
              </a:lnSpc>
            </a:pPr>
            <a:r>
              <a:rPr lang="en-US" altLang="en-US" sz="2400">
                <a:solidFill>
                  <a:srgbClr val="0000FF"/>
                </a:solidFill>
                <a:latin typeface="Purisa" charset="0"/>
              </a:rPr>
              <a:t>fails up here…</a:t>
            </a:r>
          </a:p>
        </p:txBody>
      </p:sp>
      <p:sp>
        <p:nvSpPr>
          <p:cNvPr id="7" name="Freeform 6"/>
          <p:cNvSpPr/>
          <p:nvPr/>
        </p:nvSpPr>
        <p:spPr>
          <a:xfrm>
            <a:off x="5017510" y="2086788"/>
            <a:ext cx="1344979" cy="1170432"/>
          </a:xfrm>
          <a:custGeom>
            <a:avLst/>
            <a:gdLst>
              <a:gd name="connsiteX0" fmla="*/ 1344979 w 1344979"/>
              <a:gd name="connsiteY0" fmla="*/ 0 h 1170432"/>
              <a:gd name="connsiteX1" fmla="*/ 1296211 w 1344979"/>
              <a:gd name="connsiteY1" fmla="*/ 12192 h 1170432"/>
              <a:gd name="connsiteX2" fmla="*/ 771955 w 1344979"/>
              <a:gd name="connsiteY2" fmla="*/ 48768 h 1170432"/>
              <a:gd name="connsiteX3" fmla="*/ 674419 w 1344979"/>
              <a:gd name="connsiteY3" fmla="*/ 97536 h 1170432"/>
              <a:gd name="connsiteX4" fmla="*/ 637843 w 1344979"/>
              <a:gd name="connsiteY4" fmla="*/ 109728 h 1170432"/>
              <a:gd name="connsiteX5" fmla="*/ 601267 w 1344979"/>
              <a:gd name="connsiteY5" fmla="*/ 134112 h 1170432"/>
              <a:gd name="connsiteX6" fmla="*/ 564691 w 1344979"/>
              <a:gd name="connsiteY6" fmla="*/ 146304 h 1170432"/>
              <a:gd name="connsiteX7" fmla="*/ 491539 w 1344979"/>
              <a:gd name="connsiteY7" fmla="*/ 195072 h 1170432"/>
              <a:gd name="connsiteX8" fmla="*/ 454963 w 1344979"/>
              <a:gd name="connsiteY8" fmla="*/ 219456 h 1170432"/>
              <a:gd name="connsiteX9" fmla="*/ 418387 w 1344979"/>
              <a:gd name="connsiteY9" fmla="*/ 243840 h 1170432"/>
              <a:gd name="connsiteX10" fmla="*/ 320851 w 1344979"/>
              <a:gd name="connsiteY10" fmla="*/ 390144 h 1170432"/>
              <a:gd name="connsiteX11" fmla="*/ 296467 w 1344979"/>
              <a:gd name="connsiteY11" fmla="*/ 426720 h 1170432"/>
              <a:gd name="connsiteX12" fmla="*/ 259891 w 1344979"/>
              <a:gd name="connsiteY12" fmla="*/ 536448 h 1170432"/>
              <a:gd name="connsiteX13" fmla="*/ 247699 w 1344979"/>
              <a:gd name="connsiteY13" fmla="*/ 573024 h 1170432"/>
              <a:gd name="connsiteX14" fmla="*/ 235507 w 1344979"/>
              <a:gd name="connsiteY14" fmla="*/ 731520 h 1170432"/>
              <a:gd name="connsiteX15" fmla="*/ 223315 w 1344979"/>
              <a:gd name="connsiteY15" fmla="*/ 792480 h 1170432"/>
              <a:gd name="connsiteX16" fmla="*/ 211123 w 1344979"/>
              <a:gd name="connsiteY16" fmla="*/ 914400 h 1170432"/>
              <a:gd name="connsiteX17" fmla="*/ 198931 w 1344979"/>
              <a:gd name="connsiteY17" fmla="*/ 1121664 h 1170432"/>
              <a:gd name="connsiteX18" fmla="*/ 137971 w 1344979"/>
              <a:gd name="connsiteY18" fmla="*/ 1024128 h 1170432"/>
              <a:gd name="connsiteX19" fmla="*/ 77011 w 1344979"/>
              <a:gd name="connsiteY19" fmla="*/ 975360 h 1170432"/>
              <a:gd name="connsiteX20" fmla="*/ 3859 w 1344979"/>
              <a:gd name="connsiteY20" fmla="*/ 926592 h 1170432"/>
              <a:gd name="connsiteX21" fmla="*/ 40435 w 1344979"/>
              <a:gd name="connsiteY21" fmla="*/ 963168 h 1170432"/>
              <a:gd name="connsiteX22" fmla="*/ 64819 w 1344979"/>
              <a:gd name="connsiteY22" fmla="*/ 999744 h 1170432"/>
              <a:gd name="connsiteX23" fmla="*/ 101395 w 1344979"/>
              <a:gd name="connsiteY23" fmla="*/ 1024128 h 1170432"/>
              <a:gd name="connsiteX24" fmla="*/ 137971 w 1344979"/>
              <a:gd name="connsiteY24" fmla="*/ 1072896 h 1170432"/>
              <a:gd name="connsiteX25" fmla="*/ 186739 w 1344979"/>
              <a:gd name="connsiteY25" fmla="*/ 1146048 h 1170432"/>
              <a:gd name="connsiteX26" fmla="*/ 223315 w 1344979"/>
              <a:gd name="connsiteY26" fmla="*/ 1170432 h 1170432"/>
              <a:gd name="connsiteX27" fmla="*/ 259891 w 1344979"/>
              <a:gd name="connsiteY27" fmla="*/ 1158240 h 1170432"/>
              <a:gd name="connsiteX28" fmla="*/ 272083 w 1344979"/>
              <a:gd name="connsiteY28" fmla="*/ 1109472 h 1170432"/>
              <a:gd name="connsiteX29" fmla="*/ 296467 w 1344979"/>
              <a:gd name="connsiteY29" fmla="*/ 1072896 h 1170432"/>
              <a:gd name="connsiteX30" fmla="*/ 406195 w 1344979"/>
              <a:gd name="connsiteY30" fmla="*/ 1024128 h 1170432"/>
              <a:gd name="connsiteX31" fmla="*/ 442771 w 1344979"/>
              <a:gd name="connsiteY31" fmla="*/ 999744 h 1170432"/>
              <a:gd name="connsiteX32" fmla="*/ 564691 w 1344979"/>
              <a:gd name="connsiteY32" fmla="*/ 963168 h 1170432"/>
              <a:gd name="connsiteX33" fmla="*/ 589075 w 1344979"/>
              <a:gd name="connsiteY33" fmla="*/ 938784 h 117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44979" h="1170432">
                <a:moveTo>
                  <a:pt x="1344979" y="0"/>
                </a:moveTo>
                <a:cubicBezTo>
                  <a:pt x="1328723" y="4064"/>
                  <a:pt x="1312947" y="11376"/>
                  <a:pt x="1296211" y="12192"/>
                </a:cubicBezTo>
                <a:cubicBezTo>
                  <a:pt x="1263037" y="13810"/>
                  <a:pt x="912008" y="-21258"/>
                  <a:pt x="771955" y="48768"/>
                </a:cubicBezTo>
                <a:cubicBezTo>
                  <a:pt x="739443" y="65024"/>
                  <a:pt x="708903" y="86041"/>
                  <a:pt x="674419" y="97536"/>
                </a:cubicBezTo>
                <a:cubicBezTo>
                  <a:pt x="662227" y="101600"/>
                  <a:pt x="649338" y="103981"/>
                  <a:pt x="637843" y="109728"/>
                </a:cubicBezTo>
                <a:cubicBezTo>
                  <a:pt x="624737" y="116281"/>
                  <a:pt x="614373" y="127559"/>
                  <a:pt x="601267" y="134112"/>
                </a:cubicBezTo>
                <a:cubicBezTo>
                  <a:pt x="589772" y="139859"/>
                  <a:pt x="575925" y="140063"/>
                  <a:pt x="564691" y="146304"/>
                </a:cubicBezTo>
                <a:cubicBezTo>
                  <a:pt x="539073" y="160536"/>
                  <a:pt x="515923" y="178816"/>
                  <a:pt x="491539" y="195072"/>
                </a:cubicBezTo>
                <a:lnTo>
                  <a:pt x="454963" y="219456"/>
                </a:lnTo>
                <a:lnTo>
                  <a:pt x="418387" y="243840"/>
                </a:lnTo>
                <a:lnTo>
                  <a:pt x="320851" y="390144"/>
                </a:lnTo>
                <a:cubicBezTo>
                  <a:pt x="312723" y="402336"/>
                  <a:pt x="301101" y="412819"/>
                  <a:pt x="296467" y="426720"/>
                </a:cubicBezTo>
                <a:lnTo>
                  <a:pt x="259891" y="536448"/>
                </a:lnTo>
                <a:lnTo>
                  <a:pt x="247699" y="573024"/>
                </a:lnTo>
                <a:cubicBezTo>
                  <a:pt x="243635" y="625856"/>
                  <a:pt x="241359" y="678856"/>
                  <a:pt x="235507" y="731520"/>
                </a:cubicBezTo>
                <a:cubicBezTo>
                  <a:pt x="233219" y="752116"/>
                  <a:pt x="226054" y="771939"/>
                  <a:pt x="223315" y="792480"/>
                </a:cubicBezTo>
                <a:cubicBezTo>
                  <a:pt x="217917" y="832964"/>
                  <a:pt x="214140" y="873669"/>
                  <a:pt x="211123" y="914400"/>
                </a:cubicBezTo>
                <a:cubicBezTo>
                  <a:pt x="206011" y="983418"/>
                  <a:pt x="202995" y="1052576"/>
                  <a:pt x="198931" y="1121664"/>
                </a:cubicBezTo>
                <a:cubicBezTo>
                  <a:pt x="169913" y="1034611"/>
                  <a:pt x="195933" y="1062769"/>
                  <a:pt x="137971" y="1024128"/>
                </a:cubicBezTo>
                <a:cubicBezTo>
                  <a:pt x="92916" y="956546"/>
                  <a:pt x="139365" y="1010001"/>
                  <a:pt x="77011" y="975360"/>
                </a:cubicBezTo>
                <a:cubicBezTo>
                  <a:pt x="51393" y="961128"/>
                  <a:pt x="-16863" y="905870"/>
                  <a:pt x="3859" y="926592"/>
                </a:cubicBezTo>
                <a:cubicBezTo>
                  <a:pt x="16051" y="938784"/>
                  <a:pt x="29397" y="949922"/>
                  <a:pt x="40435" y="963168"/>
                </a:cubicBezTo>
                <a:cubicBezTo>
                  <a:pt x="49816" y="974425"/>
                  <a:pt x="54458" y="989383"/>
                  <a:pt x="64819" y="999744"/>
                </a:cubicBezTo>
                <a:cubicBezTo>
                  <a:pt x="75180" y="1010105"/>
                  <a:pt x="91034" y="1013767"/>
                  <a:pt x="101395" y="1024128"/>
                </a:cubicBezTo>
                <a:cubicBezTo>
                  <a:pt x="115763" y="1038496"/>
                  <a:pt x="126318" y="1056249"/>
                  <a:pt x="137971" y="1072896"/>
                </a:cubicBezTo>
                <a:cubicBezTo>
                  <a:pt x="154777" y="1096904"/>
                  <a:pt x="162355" y="1129792"/>
                  <a:pt x="186739" y="1146048"/>
                </a:cubicBezTo>
                <a:lnTo>
                  <a:pt x="223315" y="1170432"/>
                </a:lnTo>
                <a:cubicBezTo>
                  <a:pt x="235507" y="1166368"/>
                  <a:pt x="251863" y="1168275"/>
                  <a:pt x="259891" y="1158240"/>
                </a:cubicBezTo>
                <a:cubicBezTo>
                  <a:pt x="270359" y="1145156"/>
                  <a:pt x="265482" y="1124873"/>
                  <a:pt x="272083" y="1109472"/>
                </a:cubicBezTo>
                <a:cubicBezTo>
                  <a:pt x="277855" y="1096004"/>
                  <a:pt x="286106" y="1083257"/>
                  <a:pt x="296467" y="1072896"/>
                </a:cubicBezTo>
                <a:cubicBezTo>
                  <a:pt x="346095" y="1023268"/>
                  <a:pt x="333761" y="1072417"/>
                  <a:pt x="406195" y="1024128"/>
                </a:cubicBezTo>
                <a:cubicBezTo>
                  <a:pt x="418387" y="1016000"/>
                  <a:pt x="429303" y="1005516"/>
                  <a:pt x="442771" y="999744"/>
                </a:cubicBezTo>
                <a:cubicBezTo>
                  <a:pt x="471779" y="987312"/>
                  <a:pt x="544202" y="983657"/>
                  <a:pt x="564691" y="963168"/>
                </a:cubicBezTo>
                <a:lnTo>
                  <a:pt x="589075" y="938784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6775847" y="5293979"/>
            <a:ext cx="2971800" cy="10287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108000" tIns="63000" rIns="108000" bIns="63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200">
                <a:solidFill>
                  <a:srgbClr val="0000FF"/>
                </a:solidFill>
                <a:latin typeface="Purisa" charset="0"/>
              </a:rPr>
              <a:t>… we immediately jump down here.</a:t>
            </a:r>
          </a:p>
        </p:txBody>
      </p:sp>
      <p:sp>
        <p:nvSpPr>
          <p:cNvPr id="9" name="Freeform 8"/>
          <p:cNvSpPr/>
          <p:nvPr/>
        </p:nvSpPr>
        <p:spPr>
          <a:xfrm>
            <a:off x="4484726" y="4999037"/>
            <a:ext cx="2267712" cy="554142"/>
          </a:xfrm>
          <a:custGeom>
            <a:avLst/>
            <a:gdLst>
              <a:gd name="connsiteX0" fmla="*/ 2267712 w 2267712"/>
              <a:gd name="connsiteY0" fmla="*/ 554142 h 554142"/>
              <a:gd name="connsiteX1" fmla="*/ 2218944 w 2267712"/>
              <a:gd name="connsiteY1" fmla="*/ 517566 h 554142"/>
              <a:gd name="connsiteX2" fmla="*/ 2170176 w 2267712"/>
              <a:gd name="connsiteY2" fmla="*/ 444414 h 554142"/>
              <a:gd name="connsiteX3" fmla="*/ 2133600 w 2267712"/>
              <a:gd name="connsiteY3" fmla="*/ 420030 h 554142"/>
              <a:gd name="connsiteX4" fmla="*/ 2060448 w 2267712"/>
              <a:gd name="connsiteY4" fmla="*/ 346878 h 554142"/>
              <a:gd name="connsiteX5" fmla="*/ 1987296 w 2267712"/>
              <a:gd name="connsiteY5" fmla="*/ 298110 h 554142"/>
              <a:gd name="connsiteX6" fmla="*/ 1950720 w 2267712"/>
              <a:gd name="connsiteY6" fmla="*/ 285918 h 554142"/>
              <a:gd name="connsiteX7" fmla="*/ 1914144 w 2267712"/>
              <a:gd name="connsiteY7" fmla="*/ 261534 h 554142"/>
              <a:gd name="connsiteX8" fmla="*/ 1877568 w 2267712"/>
              <a:gd name="connsiteY8" fmla="*/ 249342 h 554142"/>
              <a:gd name="connsiteX9" fmla="*/ 1840992 w 2267712"/>
              <a:gd name="connsiteY9" fmla="*/ 224958 h 554142"/>
              <a:gd name="connsiteX10" fmla="*/ 1780032 w 2267712"/>
              <a:gd name="connsiteY10" fmla="*/ 212766 h 554142"/>
              <a:gd name="connsiteX11" fmla="*/ 1731264 w 2267712"/>
              <a:gd name="connsiteY11" fmla="*/ 176190 h 554142"/>
              <a:gd name="connsiteX12" fmla="*/ 1694688 w 2267712"/>
              <a:gd name="connsiteY12" fmla="*/ 163998 h 554142"/>
              <a:gd name="connsiteX13" fmla="*/ 1645920 w 2267712"/>
              <a:gd name="connsiteY13" fmla="*/ 139614 h 554142"/>
              <a:gd name="connsiteX14" fmla="*/ 1609344 w 2267712"/>
              <a:gd name="connsiteY14" fmla="*/ 115230 h 554142"/>
              <a:gd name="connsiteX15" fmla="*/ 1524000 w 2267712"/>
              <a:gd name="connsiteY15" fmla="*/ 90846 h 554142"/>
              <a:gd name="connsiteX16" fmla="*/ 1450848 w 2267712"/>
              <a:gd name="connsiteY16" fmla="*/ 66462 h 554142"/>
              <a:gd name="connsiteX17" fmla="*/ 1414272 w 2267712"/>
              <a:gd name="connsiteY17" fmla="*/ 54270 h 554142"/>
              <a:gd name="connsiteX18" fmla="*/ 1255776 w 2267712"/>
              <a:gd name="connsiteY18" fmla="*/ 29886 h 554142"/>
              <a:gd name="connsiteX19" fmla="*/ 877824 w 2267712"/>
              <a:gd name="connsiteY19" fmla="*/ 17694 h 554142"/>
              <a:gd name="connsiteX20" fmla="*/ 451104 w 2267712"/>
              <a:gd name="connsiteY20" fmla="*/ 17694 h 554142"/>
              <a:gd name="connsiteX21" fmla="*/ 414528 w 2267712"/>
              <a:gd name="connsiteY21" fmla="*/ 29886 h 554142"/>
              <a:gd name="connsiteX22" fmla="*/ 329184 w 2267712"/>
              <a:gd name="connsiteY22" fmla="*/ 54270 h 554142"/>
              <a:gd name="connsiteX23" fmla="*/ 256032 w 2267712"/>
              <a:gd name="connsiteY23" fmla="*/ 103038 h 554142"/>
              <a:gd name="connsiteX24" fmla="*/ 146304 w 2267712"/>
              <a:gd name="connsiteY24" fmla="*/ 176190 h 554142"/>
              <a:gd name="connsiteX25" fmla="*/ 109728 w 2267712"/>
              <a:gd name="connsiteY25" fmla="*/ 200574 h 554142"/>
              <a:gd name="connsiteX26" fmla="*/ 73152 w 2267712"/>
              <a:gd name="connsiteY26" fmla="*/ 224958 h 554142"/>
              <a:gd name="connsiteX27" fmla="*/ 36576 w 2267712"/>
              <a:gd name="connsiteY27" fmla="*/ 237150 h 554142"/>
              <a:gd name="connsiteX28" fmla="*/ 24384 w 2267712"/>
              <a:gd name="connsiteY28" fmla="*/ 200574 h 554142"/>
              <a:gd name="connsiteX29" fmla="*/ 0 w 2267712"/>
              <a:gd name="connsiteY29" fmla="*/ 163998 h 554142"/>
              <a:gd name="connsiteX30" fmla="*/ 12192 w 2267712"/>
              <a:gd name="connsiteY30" fmla="*/ 224958 h 554142"/>
              <a:gd name="connsiteX31" fmla="*/ 85344 w 2267712"/>
              <a:gd name="connsiteY31" fmla="*/ 249342 h 554142"/>
              <a:gd name="connsiteX32" fmla="*/ 195072 w 2267712"/>
              <a:gd name="connsiteY32" fmla="*/ 261534 h 554142"/>
              <a:gd name="connsiteX33" fmla="*/ 268224 w 2267712"/>
              <a:gd name="connsiteY33" fmla="*/ 273726 h 554142"/>
              <a:gd name="connsiteX34" fmla="*/ 402336 w 2267712"/>
              <a:gd name="connsiteY34" fmla="*/ 285918 h 554142"/>
              <a:gd name="connsiteX35" fmla="*/ 475488 w 2267712"/>
              <a:gd name="connsiteY35" fmla="*/ 298110 h 554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267712" h="554142">
                <a:moveTo>
                  <a:pt x="2267712" y="554142"/>
                </a:moveTo>
                <a:cubicBezTo>
                  <a:pt x="2251456" y="541950"/>
                  <a:pt x="2232444" y="532753"/>
                  <a:pt x="2218944" y="517566"/>
                </a:cubicBezTo>
                <a:cubicBezTo>
                  <a:pt x="2199474" y="495662"/>
                  <a:pt x="2194560" y="460670"/>
                  <a:pt x="2170176" y="444414"/>
                </a:cubicBezTo>
                <a:cubicBezTo>
                  <a:pt x="2157984" y="436286"/>
                  <a:pt x="2144552" y="429765"/>
                  <a:pt x="2133600" y="420030"/>
                </a:cubicBezTo>
                <a:cubicBezTo>
                  <a:pt x="2107826" y="397120"/>
                  <a:pt x="2089141" y="366006"/>
                  <a:pt x="2060448" y="346878"/>
                </a:cubicBezTo>
                <a:cubicBezTo>
                  <a:pt x="2036064" y="330622"/>
                  <a:pt x="2015098" y="307377"/>
                  <a:pt x="1987296" y="298110"/>
                </a:cubicBezTo>
                <a:cubicBezTo>
                  <a:pt x="1975104" y="294046"/>
                  <a:pt x="1962215" y="291665"/>
                  <a:pt x="1950720" y="285918"/>
                </a:cubicBezTo>
                <a:cubicBezTo>
                  <a:pt x="1937614" y="279365"/>
                  <a:pt x="1927250" y="268087"/>
                  <a:pt x="1914144" y="261534"/>
                </a:cubicBezTo>
                <a:cubicBezTo>
                  <a:pt x="1902649" y="255787"/>
                  <a:pt x="1889063" y="255089"/>
                  <a:pt x="1877568" y="249342"/>
                </a:cubicBezTo>
                <a:cubicBezTo>
                  <a:pt x="1864462" y="242789"/>
                  <a:pt x="1854712" y="230103"/>
                  <a:pt x="1840992" y="224958"/>
                </a:cubicBezTo>
                <a:cubicBezTo>
                  <a:pt x="1821589" y="217682"/>
                  <a:pt x="1800352" y="216830"/>
                  <a:pt x="1780032" y="212766"/>
                </a:cubicBezTo>
                <a:cubicBezTo>
                  <a:pt x="1763776" y="200574"/>
                  <a:pt x="1748907" y="186272"/>
                  <a:pt x="1731264" y="176190"/>
                </a:cubicBezTo>
                <a:cubicBezTo>
                  <a:pt x="1720106" y="169814"/>
                  <a:pt x="1706500" y="169060"/>
                  <a:pt x="1694688" y="163998"/>
                </a:cubicBezTo>
                <a:cubicBezTo>
                  <a:pt x="1677983" y="156839"/>
                  <a:pt x="1661700" y="148631"/>
                  <a:pt x="1645920" y="139614"/>
                </a:cubicBezTo>
                <a:cubicBezTo>
                  <a:pt x="1633198" y="132344"/>
                  <a:pt x="1622450" y="121783"/>
                  <a:pt x="1609344" y="115230"/>
                </a:cubicBezTo>
                <a:cubicBezTo>
                  <a:pt x="1588857" y="104987"/>
                  <a:pt x="1543532" y="96706"/>
                  <a:pt x="1524000" y="90846"/>
                </a:cubicBezTo>
                <a:cubicBezTo>
                  <a:pt x="1499381" y="83460"/>
                  <a:pt x="1475232" y="74590"/>
                  <a:pt x="1450848" y="66462"/>
                </a:cubicBezTo>
                <a:cubicBezTo>
                  <a:pt x="1438656" y="62398"/>
                  <a:pt x="1426949" y="56383"/>
                  <a:pt x="1414272" y="54270"/>
                </a:cubicBezTo>
                <a:cubicBezTo>
                  <a:pt x="1387517" y="49811"/>
                  <a:pt x="1278705" y="31093"/>
                  <a:pt x="1255776" y="29886"/>
                </a:cubicBezTo>
                <a:cubicBezTo>
                  <a:pt x="1129901" y="23261"/>
                  <a:pt x="1003808" y="21758"/>
                  <a:pt x="877824" y="17694"/>
                </a:cubicBezTo>
                <a:cubicBezTo>
                  <a:pt x="692733" y="-8748"/>
                  <a:pt x="769796" y="-2867"/>
                  <a:pt x="451104" y="17694"/>
                </a:cubicBezTo>
                <a:cubicBezTo>
                  <a:pt x="438279" y="18521"/>
                  <a:pt x="426885" y="26355"/>
                  <a:pt x="414528" y="29886"/>
                </a:cubicBezTo>
                <a:cubicBezTo>
                  <a:pt x="401530" y="33600"/>
                  <a:pt x="344660" y="45672"/>
                  <a:pt x="329184" y="54270"/>
                </a:cubicBezTo>
                <a:cubicBezTo>
                  <a:pt x="303566" y="68502"/>
                  <a:pt x="280416" y="86782"/>
                  <a:pt x="256032" y="103038"/>
                </a:cubicBezTo>
                <a:lnTo>
                  <a:pt x="146304" y="176190"/>
                </a:lnTo>
                <a:lnTo>
                  <a:pt x="109728" y="200574"/>
                </a:lnTo>
                <a:cubicBezTo>
                  <a:pt x="97536" y="208702"/>
                  <a:pt x="87053" y="220324"/>
                  <a:pt x="73152" y="224958"/>
                </a:cubicBezTo>
                <a:lnTo>
                  <a:pt x="36576" y="237150"/>
                </a:lnTo>
                <a:cubicBezTo>
                  <a:pt x="32512" y="224958"/>
                  <a:pt x="26904" y="213176"/>
                  <a:pt x="24384" y="200574"/>
                </a:cubicBezTo>
                <a:cubicBezTo>
                  <a:pt x="6586" y="111586"/>
                  <a:pt x="21049" y="79804"/>
                  <a:pt x="0" y="163998"/>
                </a:cubicBezTo>
                <a:cubicBezTo>
                  <a:pt x="4064" y="184318"/>
                  <a:pt x="-2461" y="210305"/>
                  <a:pt x="12192" y="224958"/>
                </a:cubicBezTo>
                <a:cubicBezTo>
                  <a:pt x="30367" y="243133"/>
                  <a:pt x="59798" y="246504"/>
                  <a:pt x="85344" y="249342"/>
                </a:cubicBezTo>
                <a:cubicBezTo>
                  <a:pt x="121920" y="253406"/>
                  <a:pt x="158594" y="256670"/>
                  <a:pt x="195072" y="261534"/>
                </a:cubicBezTo>
                <a:cubicBezTo>
                  <a:pt x="219575" y="264801"/>
                  <a:pt x="243673" y="270838"/>
                  <a:pt x="268224" y="273726"/>
                </a:cubicBezTo>
                <a:cubicBezTo>
                  <a:pt x="312805" y="278971"/>
                  <a:pt x="357632" y="281854"/>
                  <a:pt x="402336" y="285918"/>
                </a:cubicBezTo>
                <a:cubicBezTo>
                  <a:pt x="450478" y="301965"/>
                  <a:pt x="426061" y="298110"/>
                  <a:pt x="475488" y="29811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066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265237"/>
            <a:ext cx="9070975" cy="4989513"/>
          </a:xfrm>
          <a:ln/>
        </p:spPr>
        <p:txBody>
          <a:bodyPr tIns="7056"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dirty="0"/>
              <a:t>If an exception occurs, you </a:t>
            </a:r>
            <a:r>
              <a:rPr lang="en-US" altLang="en-US" sz="2800" dirty="0" smtClean="0"/>
              <a:t>need to tell Java to </a:t>
            </a:r>
            <a:r>
              <a:rPr lang="en-US" altLang="en-US" sz="2800" b="1" dirty="0">
                <a:solidFill>
                  <a:srgbClr val="800080"/>
                </a:solidFill>
                <a:latin typeface="Ubuntu Mono" charset="0"/>
              </a:rPr>
              <a:t>catch</a:t>
            </a:r>
            <a:r>
              <a:rPr lang="en-US" altLang="en-US" sz="2800" dirty="0"/>
              <a:t> that </a:t>
            </a:r>
            <a:r>
              <a:rPr lang="en-US" altLang="en-US" sz="2800" dirty="0" smtClean="0"/>
              <a:t>exception, and what to do after that.</a:t>
            </a:r>
            <a:endParaRPr lang="en-US" altLang="en-US" sz="2800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</p:txBody>
      </p:sp>
      <p:sp>
        <p:nvSpPr>
          <p:cNvPr id="47107" name="Text Box 3"/>
          <p:cNvSpPr txBox="1">
            <a:spLocks noChangeArrowheads="1"/>
          </p:cNvSpPr>
          <p:nvPr/>
        </p:nvSpPr>
        <p:spPr bwMode="auto">
          <a:xfrm>
            <a:off x="156369" y="2482798"/>
            <a:ext cx="9764712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</a:t>
            </a:r>
            <a:r>
              <a:rPr lang="en-US" altLang="en-US" sz="19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ry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9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new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 lvl="1">
              <a:lnSpc>
                <a:spcPct val="83000"/>
              </a:lnSpc>
              <a:tabLst>
                <a:tab pos="277813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String line =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while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(line != null) {		 // while there are more lines</a:t>
            </a:r>
            <a:r>
              <a:rPr lang="mr-IN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(line); 			 // print out each line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line =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br.close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IOException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e) 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0" lvl="1" indent="0">
              <a:lnSpc>
                <a:spcPct val="83000"/>
              </a:lnSpc>
            </a:pPr>
            <a:r>
              <a:rPr lang="en-US" altLang="en-US" sz="19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	// Handle the exception if there is one</a:t>
            </a:r>
            <a:endParaRPr lang="en-US" altLang="en-US" sz="1900" dirty="0" smtClean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("An error occurred: " + e);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sz="4600" dirty="0">
                <a:latin typeface="Calibri"/>
                <a:cs typeface="Calibri"/>
              </a:rPr>
              <a:t> and </a:t>
            </a:r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sz="4600" dirty="0">
                <a:latin typeface="Calibri"/>
                <a:cs typeface="Calibri"/>
              </a:rPr>
              <a:t> me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7552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265237"/>
            <a:ext cx="9070975" cy="4989513"/>
          </a:xfrm>
          <a:ln/>
        </p:spPr>
        <p:txBody>
          <a:bodyPr tIns="7056"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dirty="0"/>
              <a:t>If an exception occurs, you </a:t>
            </a:r>
            <a:r>
              <a:rPr lang="en-US" altLang="en-US" sz="2800" dirty="0" smtClean="0"/>
              <a:t>need to tell Java to </a:t>
            </a:r>
            <a:r>
              <a:rPr lang="en-US" altLang="en-US" sz="2800" b="1" dirty="0">
                <a:solidFill>
                  <a:srgbClr val="800080"/>
                </a:solidFill>
                <a:latin typeface="Ubuntu Mono" charset="0"/>
              </a:rPr>
              <a:t>catch</a:t>
            </a:r>
            <a:r>
              <a:rPr lang="en-US" altLang="en-US" sz="2800" dirty="0"/>
              <a:t> that </a:t>
            </a:r>
            <a:r>
              <a:rPr lang="en-US" altLang="en-US" sz="2800" dirty="0" smtClean="0"/>
              <a:t>exception, and what to do after that.</a:t>
            </a:r>
            <a:endParaRPr lang="en-US" altLang="en-US" sz="2800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</p:txBody>
      </p:sp>
      <p:sp>
        <p:nvSpPr>
          <p:cNvPr id="47107" name="Text Box 3"/>
          <p:cNvSpPr txBox="1">
            <a:spLocks noChangeArrowheads="1"/>
          </p:cNvSpPr>
          <p:nvPr/>
        </p:nvSpPr>
        <p:spPr bwMode="auto">
          <a:xfrm>
            <a:off x="156369" y="2482798"/>
            <a:ext cx="9764712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</a:t>
            </a:r>
            <a:r>
              <a:rPr lang="en-US" altLang="en-US" sz="19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ry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9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new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 lvl="1">
              <a:lnSpc>
                <a:spcPct val="83000"/>
              </a:lnSpc>
              <a:tabLst>
                <a:tab pos="277813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String line =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while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(line != null) {		 // while there are more lines</a:t>
            </a:r>
            <a:r>
              <a:rPr lang="mr-IN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(line); 			 // print out each line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line =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br.close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IOException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e) 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0" lvl="1" indent="0">
              <a:lnSpc>
                <a:spcPct val="83000"/>
              </a:lnSpc>
            </a:pPr>
            <a:r>
              <a:rPr lang="en-US" altLang="en-US" sz="19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	// Handle the exception if there is one</a:t>
            </a:r>
            <a:endParaRPr lang="en-US" altLang="en-US" sz="1900" dirty="0" smtClean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("An error occurred: " + e);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sz="4600" dirty="0">
                <a:latin typeface="Calibri"/>
                <a:cs typeface="Calibri"/>
              </a:rPr>
              <a:t> and </a:t>
            </a:r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sz="4600" dirty="0">
                <a:latin typeface="Calibri"/>
                <a:cs typeface="Calibri"/>
              </a:rPr>
              <a:t> me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6253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265237"/>
            <a:ext cx="9070975" cy="4989513"/>
          </a:xfrm>
          <a:ln/>
        </p:spPr>
        <p:txBody>
          <a:bodyPr tIns="7056"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dirty="0"/>
              <a:t>If an exception occurs, you </a:t>
            </a:r>
            <a:r>
              <a:rPr lang="en-US" altLang="en-US" sz="2800" dirty="0" smtClean="0"/>
              <a:t>need to tell Java to </a:t>
            </a:r>
            <a:r>
              <a:rPr lang="en-US" altLang="en-US" sz="2800" b="1" dirty="0">
                <a:solidFill>
                  <a:srgbClr val="800080"/>
                </a:solidFill>
                <a:latin typeface="Ubuntu Mono" charset="0"/>
              </a:rPr>
              <a:t>catch</a:t>
            </a:r>
            <a:r>
              <a:rPr lang="en-US" altLang="en-US" sz="2800" dirty="0"/>
              <a:t> that </a:t>
            </a:r>
            <a:r>
              <a:rPr lang="en-US" altLang="en-US" sz="2800" dirty="0" smtClean="0"/>
              <a:t>exception, and what to do after that.</a:t>
            </a:r>
            <a:endParaRPr lang="en-US" altLang="en-US" sz="2800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</p:txBody>
      </p:sp>
      <p:sp>
        <p:nvSpPr>
          <p:cNvPr id="47107" name="Text Box 3"/>
          <p:cNvSpPr txBox="1">
            <a:spLocks noChangeArrowheads="1"/>
          </p:cNvSpPr>
          <p:nvPr/>
        </p:nvSpPr>
        <p:spPr bwMode="auto">
          <a:xfrm>
            <a:off x="156369" y="2482798"/>
            <a:ext cx="9764712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</a:t>
            </a:r>
            <a:r>
              <a:rPr lang="en-US" altLang="en-US" sz="19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ry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9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new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 lvl="1">
              <a:lnSpc>
                <a:spcPct val="83000"/>
              </a:lnSpc>
              <a:tabLst>
                <a:tab pos="277813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String line =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while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(line != null) {		 // while there are more lines</a:t>
            </a:r>
            <a:r>
              <a:rPr lang="mr-IN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(line); 			 // print out each line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line =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br.close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IOException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e) 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0" lvl="1" indent="0">
              <a:lnSpc>
                <a:spcPct val="83000"/>
              </a:lnSpc>
            </a:pPr>
            <a:r>
              <a:rPr lang="en-US" altLang="en-US" sz="19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	// Handle the exception if there is one</a:t>
            </a:r>
            <a:endParaRPr lang="en-US" altLang="en-US" sz="1900" dirty="0" smtClean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throw</a:t>
            </a:r>
            <a:r>
              <a:rPr lang="en-US" altLang="en-US" sz="19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RuntimeException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(e);</a:t>
            </a: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sz="4600" dirty="0">
                <a:latin typeface="Calibri"/>
                <a:cs typeface="Calibri"/>
              </a:rPr>
              <a:t> and </a:t>
            </a:r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sz="4600" dirty="0">
                <a:latin typeface="Calibri"/>
                <a:cs typeface="Calibri"/>
              </a:rPr>
              <a:t> me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119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265237"/>
            <a:ext cx="9070975" cy="4989513"/>
          </a:xfrm>
          <a:ln/>
        </p:spPr>
        <p:txBody>
          <a:bodyPr tIns="7056"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dirty="0"/>
              <a:t>If an exception occurs, you </a:t>
            </a:r>
            <a:r>
              <a:rPr lang="en-US" altLang="en-US" sz="2800" dirty="0" smtClean="0"/>
              <a:t>need to tell Java to </a:t>
            </a:r>
            <a:r>
              <a:rPr lang="en-US" altLang="en-US" sz="2800" b="1" dirty="0">
                <a:solidFill>
                  <a:srgbClr val="800080"/>
                </a:solidFill>
                <a:latin typeface="Ubuntu Mono" charset="0"/>
              </a:rPr>
              <a:t>catch</a:t>
            </a:r>
            <a:r>
              <a:rPr lang="en-US" altLang="en-US" sz="2800" dirty="0"/>
              <a:t> that </a:t>
            </a:r>
            <a:r>
              <a:rPr lang="en-US" altLang="en-US" sz="2800" dirty="0" smtClean="0"/>
              <a:t>exception, and what to do after that.</a:t>
            </a:r>
            <a:endParaRPr lang="en-US" altLang="en-US" sz="2800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</p:txBody>
      </p:sp>
      <p:sp>
        <p:nvSpPr>
          <p:cNvPr id="47107" name="Text Box 3"/>
          <p:cNvSpPr txBox="1">
            <a:spLocks noChangeArrowheads="1"/>
          </p:cNvSpPr>
          <p:nvPr/>
        </p:nvSpPr>
        <p:spPr bwMode="auto">
          <a:xfrm>
            <a:off x="156369" y="2482798"/>
            <a:ext cx="9764712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</a:t>
            </a:r>
            <a:r>
              <a:rPr lang="en-US" altLang="en-US" sz="19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ry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9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new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 lvl="1">
              <a:lnSpc>
                <a:spcPct val="83000"/>
              </a:lnSpc>
              <a:tabLst>
                <a:tab pos="277813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String line =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while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(line != null) {		 // while there are more lines</a:t>
            </a:r>
            <a:r>
              <a:rPr lang="mr-IN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altLang="en-US" sz="19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(line); 			 // print out each line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line = 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9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br.close</a:t>
            </a:r>
            <a:r>
              <a:rPr lang="en-US" altLang="en-US" sz="19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IOException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e) 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0" lvl="1" indent="0">
              <a:lnSpc>
                <a:spcPct val="83000"/>
              </a:lnSpc>
            </a:pP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9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Handle the exception if there is one</a:t>
            </a:r>
          </a:p>
          <a:p>
            <a:pPr marL="0" lvl="1" indent="0">
              <a:lnSpc>
                <a:spcPct val="83000"/>
              </a:lnSpc>
            </a:pP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1900" dirty="0" err="1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e.printStackTrace</a:t>
            </a:r>
            <a:r>
              <a:rPr lang="en-US" altLang="en-US" sz="19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altLang="en-US" sz="1900" dirty="0" smtClean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sz="4600" dirty="0">
                <a:latin typeface="Calibri"/>
                <a:cs typeface="Calibri"/>
              </a:rPr>
              <a:t> and </a:t>
            </a:r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sz="4600" dirty="0">
                <a:latin typeface="Calibri"/>
                <a:cs typeface="Calibri"/>
              </a:rPr>
              <a:t> me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6334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3512" y="1036637"/>
            <a:ext cx="9296400" cy="5588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 smtClean="0">
                <a:solidFill>
                  <a:srgbClr val="0432FF"/>
                </a:solidFill>
              </a:rPr>
              <a:t>Make a </a:t>
            </a:r>
            <a:r>
              <a:rPr lang="en-US" sz="2400" dirty="0" err="1" smtClean="0">
                <a:solidFill>
                  <a:srgbClr val="0432FF"/>
                </a:solidFill>
              </a:rPr>
              <a:t>BufferedReader</a:t>
            </a:r>
            <a:r>
              <a:rPr lang="en-US" sz="2400" dirty="0">
                <a:solidFill>
                  <a:srgbClr val="0432FF"/>
                </a:solidFill>
              </a:rPr>
              <a:t> </a:t>
            </a:r>
            <a:r>
              <a:rPr lang="en-US" sz="2400" dirty="0" smtClean="0">
                <a:solidFill>
                  <a:srgbClr val="0432FF"/>
                </a:solidFill>
              </a:rPr>
              <a:t>to </a:t>
            </a:r>
            <a:r>
              <a:rPr lang="en-US" sz="2400" dirty="0" smtClean="0">
                <a:solidFill>
                  <a:srgbClr val="0432FF"/>
                </a:solidFill>
              </a:rPr>
              <a:t>open a file </a:t>
            </a:r>
            <a:r>
              <a:rPr lang="en-US" sz="2400" dirty="0" smtClean="0">
                <a:solidFill>
                  <a:srgbClr val="0432FF"/>
                </a:solidFill>
              </a:rPr>
              <a:t>to read</a:t>
            </a:r>
            <a:endParaRPr lang="en-US" sz="2400" dirty="0" smtClean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 smtClean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 smtClean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r>
              <a:rPr lang="en-US" sz="2400" dirty="0" smtClean="0">
                <a:solidFill>
                  <a:srgbClr val="0432FF"/>
                </a:solidFill>
              </a:rPr>
              <a:t>Use </a:t>
            </a:r>
            <a:r>
              <a:rPr lang="en-US" sz="2400" dirty="0" err="1" smtClean="0">
                <a:solidFill>
                  <a:srgbClr val="0432FF"/>
                </a:solidFill>
              </a:rPr>
              <a:t>br.readLine</a:t>
            </a:r>
            <a:r>
              <a:rPr lang="en-US" sz="2400" dirty="0" smtClean="0">
                <a:solidFill>
                  <a:srgbClr val="0432FF"/>
                </a:solidFill>
              </a:rPr>
              <a:t> to get one line from the </a:t>
            </a:r>
            <a:r>
              <a:rPr lang="en-US" sz="2400" dirty="0" smtClean="0">
                <a:solidFill>
                  <a:srgbClr val="0432FF"/>
                </a:solidFill>
              </a:rPr>
              <a:t>file, usually in a loop</a:t>
            </a:r>
            <a:endParaRPr lang="en-US" sz="2400" dirty="0" smtClean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 smtClean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 smtClean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r>
              <a:rPr lang="en-US" sz="2400" dirty="0" smtClean="0">
                <a:solidFill>
                  <a:srgbClr val="0432FF"/>
                </a:solidFill>
              </a:rPr>
              <a:t>Both the above operations are “dangerous” so we need to use a try/catch </a:t>
            </a:r>
            <a:r>
              <a:rPr lang="en-US" sz="2400" dirty="0" smtClean="0">
                <a:solidFill>
                  <a:srgbClr val="0432FF"/>
                </a:solidFill>
              </a:rPr>
              <a:t>block</a:t>
            </a:r>
            <a:endParaRPr lang="en-US" sz="2400" dirty="0" smtClean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 smtClean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 smtClean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 smtClean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r>
              <a:rPr lang="en-US" sz="2400" dirty="0" smtClean="0">
                <a:solidFill>
                  <a:srgbClr val="0432FF"/>
                </a:solidFill>
              </a:rPr>
              <a:t>You can either handle the problem or throw a runtime exception</a:t>
            </a:r>
            <a:endParaRPr lang="en-US" sz="2400" dirty="0">
              <a:solidFill>
                <a:srgbClr val="0432FF"/>
              </a:solidFill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File concepts in one slide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0712" y="1646237"/>
            <a:ext cx="10282872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b="1" dirty="0" smtClean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20712" y="3017837"/>
            <a:ext cx="10282872" cy="322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 err="1" smtClean="0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(); // returns the next line, or null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20712" y="4694237"/>
            <a:ext cx="9220200" cy="126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try 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{</a:t>
            </a:r>
            <a:endParaRPr lang="en-US" altLang="en-US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altLang="en-US" sz="19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altLang="en-US" sz="1900" b="1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you can do it!</a:t>
            </a:r>
            <a:endParaRPr lang="en-US" altLang="en-US" sz="1900" b="1" dirty="0">
              <a:solidFill>
                <a:srgbClr val="00800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alt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catch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(Exception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e){</a:t>
            </a:r>
          </a:p>
          <a:p>
            <a:pPr marL="0" lvl="1" indent="0">
              <a:lnSpc>
                <a:spcPct val="83000"/>
              </a:lnSpc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altLang="en-US" sz="1900" b="1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ok maybe not</a:t>
            </a:r>
            <a:endParaRPr lang="en-US" altLang="en-US" sz="1900" b="1" dirty="0">
              <a:solidFill>
                <a:srgbClr val="00800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20712" y="6675437"/>
            <a:ext cx="10282872" cy="324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throw</a:t>
            </a:r>
            <a:r>
              <a:rPr lang="en-US" altLang="en-US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 err="1" smtClean="0">
                <a:latin typeface="Courier" charset="0"/>
                <a:ea typeface="Courier" charset="0"/>
                <a:cs typeface="Courier" charset="0"/>
              </a:rPr>
              <a:t>RuntimeException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(“AHHHH!”);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3507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12" y="1951037"/>
            <a:ext cx="7333666" cy="3124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ctangle 3"/>
          <p:cNvSpPr/>
          <p:nvPr/>
        </p:nvSpPr>
        <p:spPr>
          <a:xfrm>
            <a:off x="1154112" y="1951037"/>
            <a:ext cx="7315200" cy="3124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Canonical File Processing Program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77912" y="2103437"/>
            <a:ext cx="7391400" cy="3081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/*…open the file… */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dirty="0" smtClean="0">
                <a:latin typeface="Courier" charset="0"/>
                <a:ea typeface="Courier" charset="0"/>
                <a:cs typeface="Courier" charset="0"/>
              </a:rPr>
              <a:t>String line = </a:t>
            </a:r>
            <a:r>
              <a:rPr lang="en-US" altLang="en-US" dirty="0" err="1" smtClean="0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dirty="0" smtClean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b="1" dirty="0" smtClean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	  </a:t>
            </a:r>
            <a:r>
              <a:rPr lang="en-US" altLang="en-US" b="1" dirty="0" smtClean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while</a:t>
            </a:r>
            <a:r>
              <a:rPr lang="en-US" altLang="en-US" dirty="0" smtClean="0">
                <a:latin typeface="Courier" charset="0"/>
                <a:ea typeface="Courier" charset="0"/>
                <a:cs typeface="Courier" charset="0"/>
              </a:rPr>
              <a:t> (line != null) {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>
              <a:latin typeface="Courier" charset="0"/>
              <a:ea typeface="Courier" charset="0"/>
              <a:cs typeface="Courier" charset="0"/>
            </a:endParaRP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 smtClean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			/* </a:t>
            </a:r>
            <a:r>
              <a:rPr lang="en-US" alt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… process current line … </a:t>
            </a:r>
            <a:r>
              <a:rPr lang="en-US" altLang="en-US" dirty="0" smtClean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*/</a:t>
            </a:r>
            <a:endParaRPr lang="en-US" altLang="en-US" dirty="0">
              <a:solidFill>
                <a:srgbClr val="0000FF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 smtClean="0">
              <a:solidFill>
                <a:srgbClr val="0000FF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dirty="0" smtClean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altLang="en-US" dirty="0" smtClean="0">
                <a:latin typeface="Courier" charset="0"/>
                <a:ea typeface="Courier" charset="0"/>
                <a:cs typeface="Courier" charset="0"/>
              </a:rPr>
              <a:t>line 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/* get next line */</a:t>
            </a:r>
            <a:endParaRPr lang="en-US" altLang="en-US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   }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br.close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IOException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e) {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dirty="0" smtClean="0">
                <a:latin typeface="Courier" charset="0"/>
                <a:ea typeface="Courier" charset="0"/>
                <a:cs typeface="Courier" charset="0"/>
              </a:rPr>
              <a:t>	  </a:t>
            </a:r>
            <a:r>
              <a:rPr lang="en-US" altLang="en-US" b="1" dirty="0" smtClean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throw new</a:t>
            </a:r>
            <a:r>
              <a:rPr lang="en-US" alt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RuntimeException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(e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912" y="5303837"/>
            <a:ext cx="1907446" cy="19074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63912" y="5608637"/>
            <a:ext cx="5637720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Understanding this code is about 95% of what we want you to know for files in CS106A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726653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4824" y="1112837"/>
            <a:ext cx="9070975" cy="498951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Virtually all programs that you've used at some point read files from disk: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Word processing (documents)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Web browser (cookies)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Games (saved progress)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Eclipse (Java files)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Music player (songs)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Files Are Cool!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8717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Example: US Census Data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886" y="1265237"/>
            <a:ext cx="6972852" cy="554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273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Example: US Census Data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281" y="884237"/>
            <a:ext cx="7260062" cy="629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946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Example: US Census Data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281" y="884237"/>
            <a:ext cx="7260062" cy="6294438"/>
          </a:xfrm>
          <a:prstGeom prst="rect">
            <a:avLst/>
          </a:prstGeom>
        </p:spPr>
      </p:pic>
      <p:sp>
        <p:nvSpPr>
          <p:cNvPr id="4" name="AutoShape 8"/>
          <p:cNvSpPr>
            <a:spLocks noChangeArrowheads="1"/>
          </p:cNvSpPr>
          <p:nvPr/>
        </p:nvSpPr>
        <p:spPr bwMode="auto">
          <a:xfrm>
            <a:off x="87312" y="1417637"/>
            <a:ext cx="1780169" cy="76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dirty="0" smtClean="0"/>
              <a:t>City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1381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Example: US Census Data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281" y="884237"/>
            <a:ext cx="7260062" cy="6294438"/>
          </a:xfrm>
          <a:prstGeom prst="rect">
            <a:avLst/>
          </a:prstGeom>
        </p:spPr>
      </p:pic>
      <p:sp>
        <p:nvSpPr>
          <p:cNvPr id="4" name="AutoShape 8"/>
          <p:cNvSpPr>
            <a:spLocks noChangeArrowheads="1"/>
          </p:cNvSpPr>
          <p:nvPr/>
        </p:nvSpPr>
        <p:spPr bwMode="auto">
          <a:xfrm>
            <a:off x="87312" y="1874837"/>
            <a:ext cx="1780169" cy="76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dirty="0" smtClean="0"/>
              <a:t>Latitude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1187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Example: US Census Data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281" y="884237"/>
            <a:ext cx="7260062" cy="6294438"/>
          </a:xfrm>
          <a:prstGeom prst="rect">
            <a:avLst/>
          </a:prstGeom>
        </p:spPr>
      </p:pic>
      <p:sp>
        <p:nvSpPr>
          <p:cNvPr id="4" name="AutoShape 8"/>
          <p:cNvSpPr>
            <a:spLocks noChangeArrowheads="1"/>
          </p:cNvSpPr>
          <p:nvPr/>
        </p:nvSpPr>
        <p:spPr bwMode="auto">
          <a:xfrm>
            <a:off x="163512" y="2408237"/>
            <a:ext cx="1780169" cy="76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dirty="0" smtClean="0"/>
              <a:t>Longitude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2420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Example: US Census Data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281" y="884237"/>
            <a:ext cx="7260062" cy="6294438"/>
          </a:xfrm>
          <a:prstGeom prst="rect">
            <a:avLst/>
          </a:prstGeom>
        </p:spPr>
      </p:pic>
      <p:sp>
        <p:nvSpPr>
          <p:cNvPr id="4" name="AutoShape 8"/>
          <p:cNvSpPr>
            <a:spLocks noChangeArrowheads="1"/>
          </p:cNvSpPr>
          <p:nvPr/>
        </p:nvSpPr>
        <p:spPr bwMode="auto">
          <a:xfrm>
            <a:off x="163512" y="2865437"/>
            <a:ext cx="1780169" cy="76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mr-IN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8298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3512" y="1036637"/>
            <a:ext cx="9296400" cy="5588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 smtClean="0">
                <a:solidFill>
                  <a:srgbClr val="0432FF"/>
                </a:solidFill>
              </a:rPr>
              <a:t>Make a </a:t>
            </a:r>
            <a:r>
              <a:rPr lang="en-US" sz="2400" dirty="0" err="1" smtClean="0">
                <a:solidFill>
                  <a:srgbClr val="0432FF"/>
                </a:solidFill>
              </a:rPr>
              <a:t>BufferedReader</a:t>
            </a:r>
            <a:r>
              <a:rPr lang="en-US" sz="2400" dirty="0">
                <a:solidFill>
                  <a:srgbClr val="0432FF"/>
                </a:solidFill>
              </a:rPr>
              <a:t> </a:t>
            </a:r>
            <a:r>
              <a:rPr lang="en-US" sz="2400" dirty="0" smtClean="0">
                <a:solidFill>
                  <a:srgbClr val="0432FF"/>
                </a:solidFill>
              </a:rPr>
              <a:t>to </a:t>
            </a:r>
            <a:r>
              <a:rPr lang="en-US" sz="2400" dirty="0" smtClean="0">
                <a:solidFill>
                  <a:srgbClr val="0432FF"/>
                </a:solidFill>
              </a:rPr>
              <a:t>open a file </a:t>
            </a:r>
            <a:r>
              <a:rPr lang="en-US" sz="2400" dirty="0" smtClean="0">
                <a:solidFill>
                  <a:srgbClr val="0432FF"/>
                </a:solidFill>
              </a:rPr>
              <a:t>to read</a:t>
            </a:r>
            <a:endParaRPr lang="en-US" sz="2400" dirty="0" smtClean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 smtClean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 smtClean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r>
              <a:rPr lang="en-US" sz="2400" dirty="0" smtClean="0">
                <a:solidFill>
                  <a:srgbClr val="0432FF"/>
                </a:solidFill>
              </a:rPr>
              <a:t>Use </a:t>
            </a:r>
            <a:r>
              <a:rPr lang="en-US" sz="2400" dirty="0" err="1" smtClean="0">
                <a:solidFill>
                  <a:srgbClr val="0432FF"/>
                </a:solidFill>
              </a:rPr>
              <a:t>br.readLine</a:t>
            </a:r>
            <a:r>
              <a:rPr lang="en-US" sz="2400" dirty="0" smtClean="0">
                <a:solidFill>
                  <a:srgbClr val="0432FF"/>
                </a:solidFill>
              </a:rPr>
              <a:t> to get one line from the </a:t>
            </a:r>
            <a:r>
              <a:rPr lang="en-US" sz="2400" dirty="0" smtClean="0">
                <a:solidFill>
                  <a:srgbClr val="0432FF"/>
                </a:solidFill>
              </a:rPr>
              <a:t>file, usually in a loop</a:t>
            </a:r>
            <a:endParaRPr lang="en-US" sz="2400" dirty="0" smtClean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 smtClean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 smtClean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r>
              <a:rPr lang="en-US" sz="2400" dirty="0" smtClean="0">
                <a:solidFill>
                  <a:srgbClr val="0432FF"/>
                </a:solidFill>
              </a:rPr>
              <a:t>Both the above operations are “dangerous” so we need to use a try/catch loop</a:t>
            </a:r>
          </a:p>
          <a:p>
            <a:pPr marL="342900" indent="-342900">
              <a:buAutoNum type="arabicPeriod"/>
            </a:pPr>
            <a:endParaRPr lang="en-US" sz="2400" dirty="0" smtClean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 smtClean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 smtClean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r>
              <a:rPr lang="en-US" sz="2400" dirty="0" smtClean="0">
                <a:solidFill>
                  <a:srgbClr val="0432FF"/>
                </a:solidFill>
              </a:rPr>
              <a:t>You can either handle the problem or throw a runtime exception</a:t>
            </a:r>
            <a:endParaRPr lang="en-US" sz="2400" dirty="0">
              <a:solidFill>
                <a:srgbClr val="0432FF"/>
              </a:solidFill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Recap: File Processing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0712" y="1646237"/>
            <a:ext cx="10282872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b="1" dirty="0" smtClean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20712" y="3017837"/>
            <a:ext cx="10282872" cy="322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 err="1" smtClean="0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(); // returns the next line, or null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20712" y="4694237"/>
            <a:ext cx="9220200" cy="1267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try 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{</a:t>
            </a:r>
            <a:endParaRPr lang="en-US" altLang="en-US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altLang="en-US" sz="1900" b="1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altLang="en-US" sz="1900" b="1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you can do it!</a:t>
            </a:r>
            <a:endParaRPr lang="en-US" altLang="en-US" sz="1900" b="1" dirty="0">
              <a:solidFill>
                <a:srgbClr val="00800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alt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catch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(Exception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e){</a:t>
            </a:r>
          </a:p>
          <a:p>
            <a:pPr marL="0" lvl="1" indent="0">
              <a:lnSpc>
                <a:spcPct val="83000"/>
              </a:lnSpc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altLang="en-US" sz="1900" b="1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ok maybe not</a:t>
            </a:r>
            <a:endParaRPr lang="en-US" altLang="en-US" sz="1900" b="1" dirty="0">
              <a:solidFill>
                <a:srgbClr val="00800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20712" y="6675437"/>
            <a:ext cx="10282872" cy="324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throw</a:t>
            </a:r>
            <a:r>
              <a:rPr lang="en-US" altLang="en-US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 err="1" smtClean="0">
                <a:latin typeface="Courier" charset="0"/>
                <a:ea typeface="Courier" charset="0"/>
                <a:cs typeface="Courier" charset="0"/>
              </a:rPr>
              <a:t>RuntimeException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(“AHHHH!”);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4642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248089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449745"/>
            <a:ext cx="10248089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err="1" smtClean="0">
                <a:solidFill>
                  <a:schemeClr val="bg1"/>
                </a:solidFill>
                <a:latin typeface="Courier"/>
                <a:cs typeface="Courier"/>
              </a:rPr>
              <a:t>ArrayLists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19397" y="6827837"/>
            <a:ext cx="587436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Thanks Keith Schwarz for some great slides to build off!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7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4824" y="1189037"/>
            <a:ext cx="9070975" cy="498951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 smtClean="0"/>
              <a:t>An ordered, resizable list of information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 smtClean="0"/>
              <a:t>Homogeneous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 smtClean="0"/>
              <a:t>Can add and remove elements (among other cool functionality)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 smtClean="0"/>
              <a:t>Can store any </a:t>
            </a:r>
            <a:r>
              <a:rPr lang="en-US" altLang="en-US" b="1" dirty="0" smtClean="0"/>
              <a:t>object</a:t>
            </a:r>
            <a:r>
              <a:rPr lang="en-US" altLang="en-US" dirty="0" smtClean="0"/>
              <a:t> type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 smtClean="0"/>
              <a:t>Requires </a:t>
            </a:r>
            <a:r>
              <a:rPr lang="en-US" altLang="en-US" dirty="0"/>
              <a:t>importing </a:t>
            </a:r>
            <a:r>
              <a:rPr lang="en-US" altLang="en-US" b="1" dirty="0" err="1"/>
              <a:t>java.util</a:t>
            </a:r>
            <a:r>
              <a:rPr lang="en-US" altLang="en-US" b="1" dirty="0" smtClean="0"/>
              <a:t>.*</a:t>
            </a:r>
            <a:r>
              <a:rPr lang="en-US" altLang="en-US" dirty="0" smtClean="0"/>
              <a:t>;</a:t>
            </a:r>
            <a:endParaRPr lang="en-US" altLang="en-US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 smtClean="0">
                <a:latin typeface="Calibri"/>
                <a:cs typeface="Calibri"/>
              </a:rPr>
              <a:t>ArrayList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7589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6" grpId="0" build="p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Our First </a:t>
            </a:r>
            <a:r>
              <a:rPr lang="en-US" sz="4600" dirty="0" err="1" smtClean="0">
                <a:latin typeface="Calibri"/>
                <a:cs typeface="Calibri"/>
              </a:rPr>
              <a:t>ArrayList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7956" y="3703637"/>
            <a:ext cx="9764712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83000"/>
              </a:lnSpc>
            </a:pP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&lt;String&gt; 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myArrayList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2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 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&lt;String&gt;();</a:t>
            </a: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8152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68475"/>
            <a:ext cx="9070975" cy="498951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A file is just a series of </a:t>
            </a:r>
            <a:r>
              <a:rPr lang="en-US" altLang="en-US" b="1" i="1">
                <a:solidFill>
                  <a:srgbClr val="0000FF"/>
                </a:solidFill>
              </a:rPr>
              <a:t>bits</a:t>
            </a:r>
            <a:r>
              <a:rPr lang="en-US" altLang="en-US"/>
              <a:t> (ones and zeros).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Those bits can have structure: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Plain-text: Bits represent characters.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JPEG: Bits encode information about the structure of an image.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MP3: Bits encode frequency information about music.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etc.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The structure of files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1950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Our First </a:t>
            </a:r>
            <a:r>
              <a:rPr lang="en-US" sz="4600" dirty="0" err="1" smtClean="0">
                <a:latin typeface="Calibri"/>
                <a:cs typeface="Calibri"/>
              </a:rPr>
              <a:t>ArrayList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7956" y="3703637"/>
            <a:ext cx="9764712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83000"/>
              </a:lnSpc>
            </a:pPr>
            <a:r>
              <a:rPr lang="en-US" altLang="en-US" sz="22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&lt;String&gt; </a:t>
            </a:r>
            <a:r>
              <a:rPr lang="en-US" altLang="en-US" sz="22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myArrayList</a:t>
            </a:r>
            <a:r>
              <a:rPr lang="en-US" altLang="en-US" sz="22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2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new </a:t>
            </a:r>
            <a:r>
              <a:rPr lang="en-US" altLang="en-US" sz="22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&lt;String&gt;();</a:t>
            </a:r>
            <a:endParaRPr lang="en-US" altLang="en-US" sz="22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2613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Our First </a:t>
            </a:r>
            <a:r>
              <a:rPr lang="en-US" sz="4600" dirty="0" err="1" smtClean="0">
                <a:latin typeface="Calibri"/>
                <a:cs typeface="Calibri"/>
              </a:rPr>
              <a:t>ArrayList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7956" y="3703637"/>
            <a:ext cx="9764712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83000"/>
              </a:lnSpc>
            </a:pPr>
            <a:r>
              <a:rPr lang="en-US" altLang="en-US" sz="22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&lt;String&gt; </a:t>
            </a:r>
            <a:r>
              <a:rPr lang="en-US" altLang="en-US" sz="22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myArrayList</a:t>
            </a:r>
            <a:r>
              <a:rPr lang="en-US" altLang="en-US" sz="22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2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new </a:t>
            </a:r>
            <a:r>
              <a:rPr lang="en-US" altLang="en-US" sz="22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&lt;String&gt;();</a:t>
            </a:r>
            <a:endParaRPr lang="en-US" altLang="en-US" sz="22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592512" y="2255837"/>
            <a:ext cx="2743200" cy="111125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108000" tIns="63000" rIns="108000" bIns="63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400" dirty="0" smtClean="0">
                <a:solidFill>
                  <a:srgbClr val="0000FF"/>
                </a:solidFill>
                <a:latin typeface="Purisa" charset="0"/>
              </a:rPr>
              <a:t>Type of thing your </a:t>
            </a:r>
            <a:r>
              <a:rPr lang="en-US" altLang="en-US" sz="2400" dirty="0" err="1" smtClean="0">
                <a:solidFill>
                  <a:srgbClr val="0000FF"/>
                </a:solidFill>
                <a:latin typeface="Purisa" charset="0"/>
              </a:rPr>
              <a:t>ArrayList</a:t>
            </a:r>
            <a:r>
              <a:rPr lang="en-US" altLang="en-US" sz="2400" dirty="0" smtClean="0">
                <a:solidFill>
                  <a:srgbClr val="0000FF"/>
                </a:solidFill>
                <a:latin typeface="Purisa" charset="0"/>
              </a:rPr>
              <a:t> will store.</a:t>
            </a:r>
            <a:endParaRPr lang="en-US" altLang="en-US" sz="2400" dirty="0">
              <a:solidFill>
                <a:srgbClr val="0000FF"/>
              </a:solidFill>
              <a:latin typeface="Purisa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247533" y="2581021"/>
            <a:ext cx="1344979" cy="1170432"/>
          </a:xfrm>
          <a:custGeom>
            <a:avLst/>
            <a:gdLst>
              <a:gd name="connsiteX0" fmla="*/ 1344979 w 1344979"/>
              <a:gd name="connsiteY0" fmla="*/ 0 h 1170432"/>
              <a:gd name="connsiteX1" fmla="*/ 1296211 w 1344979"/>
              <a:gd name="connsiteY1" fmla="*/ 12192 h 1170432"/>
              <a:gd name="connsiteX2" fmla="*/ 771955 w 1344979"/>
              <a:gd name="connsiteY2" fmla="*/ 48768 h 1170432"/>
              <a:gd name="connsiteX3" fmla="*/ 674419 w 1344979"/>
              <a:gd name="connsiteY3" fmla="*/ 97536 h 1170432"/>
              <a:gd name="connsiteX4" fmla="*/ 637843 w 1344979"/>
              <a:gd name="connsiteY4" fmla="*/ 109728 h 1170432"/>
              <a:gd name="connsiteX5" fmla="*/ 601267 w 1344979"/>
              <a:gd name="connsiteY5" fmla="*/ 134112 h 1170432"/>
              <a:gd name="connsiteX6" fmla="*/ 564691 w 1344979"/>
              <a:gd name="connsiteY6" fmla="*/ 146304 h 1170432"/>
              <a:gd name="connsiteX7" fmla="*/ 491539 w 1344979"/>
              <a:gd name="connsiteY7" fmla="*/ 195072 h 1170432"/>
              <a:gd name="connsiteX8" fmla="*/ 454963 w 1344979"/>
              <a:gd name="connsiteY8" fmla="*/ 219456 h 1170432"/>
              <a:gd name="connsiteX9" fmla="*/ 418387 w 1344979"/>
              <a:gd name="connsiteY9" fmla="*/ 243840 h 1170432"/>
              <a:gd name="connsiteX10" fmla="*/ 320851 w 1344979"/>
              <a:gd name="connsiteY10" fmla="*/ 390144 h 1170432"/>
              <a:gd name="connsiteX11" fmla="*/ 296467 w 1344979"/>
              <a:gd name="connsiteY11" fmla="*/ 426720 h 1170432"/>
              <a:gd name="connsiteX12" fmla="*/ 259891 w 1344979"/>
              <a:gd name="connsiteY12" fmla="*/ 536448 h 1170432"/>
              <a:gd name="connsiteX13" fmla="*/ 247699 w 1344979"/>
              <a:gd name="connsiteY13" fmla="*/ 573024 h 1170432"/>
              <a:gd name="connsiteX14" fmla="*/ 235507 w 1344979"/>
              <a:gd name="connsiteY14" fmla="*/ 731520 h 1170432"/>
              <a:gd name="connsiteX15" fmla="*/ 223315 w 1344979"/>
              <a:gd name="connsiteY15" fmla="*/ 792480 h 1170432"/>
              <a:gd name="connsiteX16" fmla="*/ 211123 w 1344979"/>
              <a:gd name="connsiteY16" fmla="*/ 914400 h 1170432"/>
              <a:gd name="connsiteX17" fmla="*/ 198931 w 1344979"/>
              <a:gd name="connsiteY17" fmla="*/ 1121664 h 1170432"/>
              <a:gd name="connsiteX18" fmla="*/ 137971 w 1344979"/>
              <a:gd name="connsiteY18" fmla="*/ 1024128 h 1170432"/>
              <a:gd name="connsiteX19" fmla="*/ 77011 w 1344979"/>
              <a:gd name="connsiteY19" fmla="*/ 975360 h 1170432"/>
              <a:gd name="connsiteX20" fmla="*/ 3859 w 1344979"/>
              <a:gd name="connsiteY20" fmla="*/ 926592 h 1170432"/>
              <a:gd name="connsiteX21" fmla="*/ 40435 w 1344979"/>
              <a:gd name="connsiteY21" fmla="*/ 963168 h 1170432"/>
              <a:gd name="connsiteX22" fmla="*/ 64819 w 1344979"/>
              <a:gd name="connsiteY22" fmla="*/ 999744 h 1170432"/>
              <a:gd name="connsiteX23" fmla="*/ 101395 w 1344979"/>
              <a:gd name="connsiteY23" fmla="*/ 1024128 h 1170432"/>
              <a:gd name="connsiteX24" fmla="*/ 137971 w 1344979"/>
              <a:gd name="connsiteY24" fmla="*/ 1072896 h 1170432"/>
              <a:gd name="connsiteX25" fmla="*/ 186739 w 1344979"/>
              <a:gd name="connsiteY25" fmla="*/ 1146048 h 1170432"/>
              <a:gd name="connsiteX26" fmla="*/ 223315 w 1344979"/>
              <a:gd name="connsiteY26" fmla="*/ 1170432 h 1170432"/>
              <a:gd name="connsiteX27" fmla="*/ 259891 w 1344979"/>
              <a:gd name="connsiteY27" fmla="*/ 1158240 h 1170432"/>
              <a:gd name="connsiteX28" fmla="*/ 272083 w 1344979"/>
              <a:gd name="connsiteY28" fmla="*/ 1109472 h 1170432"/>
              <a:gd name="connsiteX29" fmla="*/ 296467 w 1344979"/>
              <a:gd name="connsiteY29" fmla="*/ 1072896 h 1170432"/>
              <a:gd name="connsiteX30" fmla="*/ 406195 w 1344979"/>
              <a:gd name="connsiteY30" fmla="*/ 1024128 h 1170432"/>
              <a:gd name="connsiteX31" fmla="*/ 442771 w 1344979"/>
              <a:gd name="connsiteY31" fmla="*/ 999744 h 1170432"/>
              <a:gd name="connsiteX32" fmla="*/ 564691 w 1344979"/>
              <a:gd name="connsiteY32" fmla="*/ 963168 h 1170432"/>
              <a:gd name="connsiteX33" fmla="*/ 589075 w 1344979"/>
              <a:gd name="connsiteY33" fmla="*/ 938784 h 117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44979" h="1170432">
                <a:moveTo>
                  <a:pt x="1344979" y="0"/>
                </a:moveTo>
                <a:cubicBezTo>
                  <a:pt x="1328723" y="4064"/>
                  <a:pt x="1312947" y="11376"/>
                  <a:pt x="1296211" y="12192"/>
                </a:cubicBezTo>
                <a:cubicBezTo>
                  <a:pt x="1263037" y="13810"/>
                  <a:pt x="912008" y="-21258"/>
                  <a:pt x="771955" y="48768"/>
                </a:cubicBezTo>
                <a:cubicBezTo>
                  <a:pt x="739443" y="65024"/>
                  <a:pt x="708903" y="86041"/>
                  <a:pt x="674419" y="97536"/>
                </a:cubicBezTo>
                <a:cubicBezTo>
                  <a:pt x="662227" y="101600"/>
                  <a:pt x="649338" y="103981"/>
                  <a:pt x="637843" y="109728"/>
                </a:cubicBezTo>
                <a:cubicBezTo>
                  <a:pt x="624737" y="116281"/>
                  <a:pt x="614373" y="127559"/>
                  <a:pt x="601267" y="134112"/>
                </a:cubicBezTo>
                <a:cubicBezTo>
                  <a:pt x="589772" y="139859"/>
                  <a:pt x="575925" y="140063"/>
                  <a:pt x="564691" y="146304"/>
                </a:cubicBezTo>
                <a:cubicBezTo>
                  <a:pt x="539073" y="160536"/>
                  <a:pt x="515923" y="178816"/>
                  <a:pt x="491539" y="195072"/>
                </a:cubicBezTo>
                <a:lnTo>
                  <a:pt x="454963" y="219456"/>
                </a:lnTo>
                <a:lnTo>
                  <a:pt x="418387" y="243840"/>
                </a:lnTo>
                <a:lnTo>
                  <a:pt x="320851" y="390144"/>
                </a:lnTo>
                <a:cubicBezTo>
                  <a:pt x="312723" y="402336"/>
                  <a:pt x="301101" y="412819"/>
                  <a:pt x="296467" y="426720"/>
                </a:cubicBezTo>
                <a:lnTo>
                  <a:pt x="259891" y="536448"/>
                </a:lnTo>
                <a:lnTo>
                  <a:pt x="247699" y="573024"/>
                </a:lnTo>
                <a:cubicBezTo>
                  <a:pt x="243635" y="625856"/>
                  <a:pt x="241359" y="678856"/>
                  <a:pt x="235507" y="731520"/>
                </a:cubicBezTo>
                <a:cubicBezTo>
                  <a:pt x="233219" y="752116"/>
                  <a:pt x="226054" y="771939"/>
                  <a:pt x="223315" y="792480"/>
                </a:cubicBezTo>
                <a:cubicBezTo>
                  <a:pt x="217917" y="832964"/>
                  <a:pt x="214140" y="873669"/>
                  <a:pt x="211123" y="914400"/>
                </a:cubicBezTo>
                <a:cubicBezTo>
                  <a:pt x="206011" y="983418"/>
                  <a:pt x="202995" y="1052576"/>
                  <a:pt x="198931" y="1121664"/>
                </a:cubicBezTo>
                <a:cubicBezTo>
                  <a:pt x="169913" y="1034611"/>
                  <a:pt x="195933" y="1062769"/>
                  <a:pt x="137971" y="1024128"/>
                </a:cubicBezTo>
                <a:cubicBezTo>
                  <a:pt x="92916" y="956546"/>
                  <a:pt x="139365" y="1010001"/>
                  <a:pt x="77011" y="975360"/>
                </a:cubicBezTo>
                <a:cubicBezTo>
                  <a:pt x="51393" y="961128"/>
                  <a:pt x="-16863" y="905870"/>
                  <a:pt x="3859" y="926592"/>
                </a:cubicBezTo>
                <a:cubicBezTo>
                  <a:pt x="16051" y="938784"/>
                  <a:pt x="29397" y="949922"/>
                  <a:pt x="40435" y="963168"/>
                </a:cubicBezTo>
                <a:cubicBezTo>
                  <a:pt x="49816" y="974425"/>
                  <a:pt x="54458" y="989383"/>
                  <a:pt x="64819" y="999744"/>
                </a:cubicBezTo>
                <a:cubicBezTo>
                  <a:pt x="75180" y="1010105"/>
                  <a:pt x="91034" y="1013767"/>
                  <a:pt x="101395" y="1024128"/>
                </a:cubicBezTo>
                <a:cubicBezTo>
                  <a:pt x="115763" y="1038496"/>
                  <a:pt x="126318" y="1056249"/>
                  <a:pt x="137971" y="1072896"/>
                </a:cubicBezTo>
                <a:cubicBezTo>
                  <a:pt x="154777" y="1096904"/>
                  <a:pt x="162355" y="1129792"/>
                  <a:pt x="186739" y="1146048"/>
                </a:cubicBezTo>
                <a:lnTo>
                  <a:pt x="223315" y="1170432"/>
                </a:lnTo>
                <a:cubicBezTo>
                  <a:pt x="235507" y="1166368"/>
                  <a:pt x="251863" y="1168275"/>
                  <a:pt x="259891" y="1158240"/>
                </a:cubicBezTo>
                <a:cubicBezTo>
                  <a:pt x="270359" y="1145156"/>
                  <a:pt x="265482" y="1124873"/>
                  <a:pt x="272083" y="1109472"/>
                </a:cubicBezTo>
                <a:cubicBezTo>
                  <a:pt x="277855" y="1096004"/>
                  <a:pt x="286106" y="1083257"/>
                  <a:pt x="296467" y="1072896"/>
                </a:cubicBezTo>
                <a:cubicBezTo>
                  <a:pt x="346095" y="1023268"/>
                  <a:pt x="333761" y="1072417"/>
                  <a:pt x="406195" y="1024128"/>
                </a:cubicBezTo>
                <a:cubicBezTo>
                  <a:pt x="418387" y="1016000"/>
                  <a:pt x="429303" y="1005516"/>
                  <a:pt x="442771" y="999744"/>
                </a:cubicBezTo>
                <a:cubicBezTo>
                  <a:pt x="471779" y="987312"/>
                  <a:pt x="544202" y="983657"/>
                  <a:pt x="564691" y="963168"/>
                </a:cubicBezTo>
                <a:lnTo>
                  <a:pt x="589075" y="938784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678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Our First </a:t>
            </a:r>
            <a:r>
              <a:rPr lang="en-US" sz="4600" dirty="0" err="1" smtClean="0">
                <a:latin typeface="Calibri"/>
                <a:cs typeface="Calibri"/>
              </a:rPr>
              <a:t>ArrayList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7956" y="3703637"/>
            <a:ext cx="9764712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83000"/>
              </a:lnSpc>
            </a:pPr>
            <a:r>
              <a:rPr lang="en-US" altLang="en-US" sz="22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&lt;String&gt; </a:t>
            </a:r>
            <a:r>
              <a:rPr lang="en-US" altLang="en-US" sz="22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myArrayList</a:t>
            </a:r>
            <a:r>
              <a:rPr lang="en-US" altLang="en-US" sz="22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2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altLang="en-US" sz="22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new </a:t>
            </a:r>
            <a:r>
              <a:rPr lang="en-US" altLang="en-US" sz="22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&lt;String&gt;();</a:t>
            </a:r>
            <a:endParaRPr lang="en-US" altLang="en-US" sz="22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8710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Our First </a:t>
            </a:r>
            <a:r>
              <a:rPr lang="en-US" sz="4600" dirty="0" err="1" smtClean="0">
                <a:latin typeface="Calibri"/>
                <a:cs typeface="Calibri"/>
              </a:rPr>
              <a:t>ArrayList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7956" y="3703637"/>
            <a:ext cx="9764712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83000"/>
              </a:lnSpc>
            </a:pPr>
            <a:r>
              <a:rPr lang="en-US" altLang="en-US" sz="22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&lt;String&gt; </a:t>
            </a:r>
            <a:r>
              <a:rPr lang="en-US" altLang="en-US" sz="22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myArrayList</a:t>
            </a:r>
            <a:r>
              <a:rPr lang="en-US" altLang="en-US" sz="22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2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altLang="en-US" sz="22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new </a:t>
            </a:r>
            <a:r>
              <a:rPr lang="en-US" altLang="en-US" sz="22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&lt;String&gt;();</a:t>
            </a:r>
            <a:endParaRPr lang="en-US" altLang="en-US" sz="22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9606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Our First </a:t>
            </a:r>
            <a:r>
              <a:rPr lang="en-US" sz="4600" dirty="0" err="1" smtClean="0">
                <a:latin typeface="Calibri"/>
                <a:cs typeface="Calibri"/>
              </a:rPr>
              <a:t>ArrayList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7956" y="3703637"/>
            <a:ext cx="9764712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83000"/>
              </a:lnSpc>
            </a:pPr>
            <a:r>
              <a:rPr lang="en-US" altLang="en-US" sz="22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&lt;String&gt; </a:t>
            </a:r>
            <a:r>
              <a:rPr lang="en-US" altLang="en-US" sz="22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myArrayList</a:t>
            </a:r>
            <a:r>
              <a:rPr lang="en-US" altLang="en-US" sz="2200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2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new </a:t>
            </a:r>
            <a:r>
              <a:rPr lang="en-US" altLang="en-US" sz="2200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&lt;String&gt;();</a:t>
            </a:r>
            <a:endParaRPr lang="en-US" altLang="en-US" sz="22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954442" y="2179637"/>
            <a:ext cx="2743200" cy="111125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108000" tIns="63000" rIns="108000" bIns="63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400" dirty="0" smtClean="0">
                <a:solidFill>
                  <a:srgbClr val="0000FF"/>
                </a:solidFill>
                <a:latin typeface="Purisa" charset="0"/>
              </a:rPr>
              <a:t>Same type here, but followed by ().</a:t>
            </a:r>
            <a:endParaRPr lang="en-US" altLang="en-US" sz="2400" dirty="0">
              <a:solidFill>
                <a:srgbClr val="0000FF"/>
              </a:solidFill>
              <a:latin typeface="Purisa" charset="0"/>
            </a:endParaRPr>
          </a:p>
        </p:txBody>
      </p:sp>
      <p:sp>
        <p:nvSpPr>
          <p:cNvPr id="7" name="Freeform 6"/>
          <p:cNvSpPr/>
          <p:nvPr/>
        </p:nvSpPr>
        <p:spPr>
          <a:xfrm flipH="1">
            <a:off x="7707312" y="2535369"/>
            <a:ext cx="1169621" cy="1170432"/>
          </a:xfrm>
          <a:custGeom>
            <a:avLst/>
            <a:gdLst>
              <a:gd name="connsiteX0" fmla="*/ 1344979 w 1344979"/>
              <a:gd name="connsiteY0" fmla="*/ 0 h 1170432"/>
              <a:gd name="connsiteX1" fmla="*/ 1296211 w 1344979"/>
              <a:gd name="connsiteY1" fmla="*/ 12192 h 1170432"/>
              <a:gd name="connsiteX2" fmla="*/ 771955 w 1344979"/>
              <a:gd name="connsiteY2" fmla="*/ 48768 h 1170432"/>
              <a:gd name="connsiteX3" fmla="*/ 674419 w 1344979"/>
              <a:gd name="connsiteY3" fmla="*/ 97536 h 1170432"/>
              <a:gd name="connsiteX4" fmla="*/ 637843 w 1344979"/>
              <a:gd name="connsiteY4" fmla="*/ 109728 h 1170432"/>
              <a:gd name="connsiteX5" fmla="*/ 601267 w 1344979"/>
              <a:gd name="connsiteY5" fmla="*/ 134112 h 1170432"/>
              <a:gd name="connsiteX6" fmla="*/ 564691 w 1344979"/>
              <a:gd name="connsiteY6" fmla="*/ 146304 h 1170432"/>
              <a:gd name="connsiteX7" fmla="*/ 491539 w 1344979"/>
              <a:gd name="connsiteY7" fmla="*/ 195072 h 1170432"/>
              <a:gd name="connsiteX8" fmla="*/ 454963 w 1344979"/>
              <a:gd name="connsiteY8" fmla="*/ 219456 h 1170432"/>
              <a:gd name="connsiteX9" fmla="*/ 418387 w 1344979"/>
              <a:gd name="connsiteY9" fmla="*/ 243840 h 1170432"/>
              <a:gd name="connsiteX10" fmla="*/ 320851 w 1344979"/>
              <a:gd name="connsiteY10" fmla="*/ 390144 h 1170432"/>
              <a:gd name="connsiteX11" fmla="*/ 296467 w 1344979"/>
              <a:gd name="connsiteY11" fmla="*/ 426720 h 1170432"/>
              <a:gd name="connsiteX12" fmla="*/ 259891 w 1344979"/>
              <a:gd name="connsiteY12" fmla="*/ 536448 h 1170432"/>
              <a:gd name="connsiteX13" fmla="*/ 247699 w 1344979"/>
              <a:gd name="connsiteY13" fmla="*/ 573024 h 1170432"/>
              <a:gd name="connsiteX14" fmla="*/ 235507 w 1344979"/>
              <a:gd name="connsiteY14" fmla="*/ 731520 h 1170432"/>
              <a:gd name="connsiteX15" fmla="*/ 223315 w 1344979"/>
              <a:gd name="connsiteY15" fmla="*/ 792480 h 1170432"/>
              <a:gd name="connsiteX16" fmla="*/ 211123 w 1344979"/>
              <a:gd name="connsiteY16" fmla="*/ 914400 h 1170432"/>
              <a:gd name="connsiteX17" fmla="*/ 198931 w 1344979"/>
              <a:gd name="connsiteY17" fmla="*/ 1121664 h 1170432"/>
              <a:gd name="connsiteX18" fmla="*/ 137971 w 1344979"/>
              <a:gd name="connsiteY18" fmla="*/ 1024128 h 1170432"/>
              <a:gd name="connsiteX19" fmla="*/ 77011 w 1344979"/>
              <a:gd name="connsiteY19" fmla="*/ 975360 h 1170432"/>
              <a:gd name="connsiteX20" fmla="*/ 3859 w 1344979"/>
              <a:gd name="connsiteY20" fmla="*/ 926592 h 1170432"/>
              <a:gd name="connsiteX21" fmla="*/ 40435 w 1344979"/>
              <a:gd name="connsiteY21" fmla="*/ 963168 h 1170432"/>
              <a:gd name="connsiteX22" fmla="*/ 64819 w 1344979"/>
              <a:gd name="connsiteY22" fmla="*/ 999744 h 1170432"/>
              <a:gd name="connsiteX23" fmla="*/ 101395 w 1344979"/>
              <a:gd name="connsiteY23" fmla="*/ 1024128 h 1170432"/>
              <a:gd name="connsiteX24" fmla="*/ 137971 w 1344979"/>
              <a:gd name="connsiteY24" fmla="*/ 1072896 h 1170432"/>
              <a:gd name="connsiteX25" fmla="*/ 186739 w 1344979"/>
              <a:gd name="connsiteY25" fmla="*/ 1146048 h 1170432"/>
              <a:gd name="connsiteX26" fmla="*/ 223315 w 1344979"/>
              <a:gd name="connsiteY26" fmla="*/ 1170432 h 1170432"/>
              <a:gd name="connsiteX27" fmla="*/ 259891 w 1344979"/>
              <a:gd name="connsiteY27" fmla="*/ 1158240 h 1170432"/>
              <a:gd name="connsiteX28" fmla="*/ 272083 w 1344979"/>
              <a:gd name="connsiteY28" fmla="*/ 1109472 h 1170432"/>
              <a:gd name="connsiteX29" fmla="*/ 296467 w 1344979"/>
              <a:gd name="connsiteY29" fmla="*/ 1072896 h 1170432"/>
              <a:gd name="connsiteX30" fmla="*/ 406195 w 1344979"/>
              <a:gd name="connsiteY30" fmla="*/ 1024128 h 1170432"/>
              <a:gd name="connsiteX31" fmla="*/ 442771 w 1344979"/>
              <a:gd name="connsiteY31" fmla="*/ 999744 h 1170432"/>
              <a:gd name="connsiteX32" fmla="*/ 564691 w 1344979"/>
              <a:gd name="connsiteY32" fmla="*/ 963168 h 1170432"/>
              <a:gd name="connsiteX33" fmla="*/ 589075 w 1344979"/>
              <a:gd name="connsiteY33" fmla="*/ 938784 h 117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44979" h="1170432">
                <a:moveTo>
                  <a:pt x="1344979" y="0"/>
                </a:moveTo>
                <a:cubicBezTo>
                  <a:pt x="1328723" y="4064"/>
                  <a:pt x="1312947" y="11376"/>
                  <a:pt x="1296211" y="12192"/>
                </a:cubicBezTo>
                <a:cubicBezTo>
                  <a:pt x="1263037" y="13810"/>
                  <a:pt x="912008" y="-21258"/>
                  <a:pt x="771955" y="48768"/>
                </a:cubicBezTo>
                <a:cubicBezTo>
                  <a:pt x="739443" y="65024"/>
                  <a:pt x="708903" y="86041"/>
                  <a:pt x="674419" y="97536"/>
                </a:cubicBezTo>
                <a:cubicBezTo>
                  <a:pt x="662227" y="101600"/>
                  <a:pt x="649338" y="103981"/>
                  <a:pt x="637843" y="109728"/>
                </a:cubicBezTo>
                <a:cubicBezTo>
                  <a:pt x="624737" y="116281"/>
                  <a:pt x="614373" y="127559"/>
                  <a:pt x="601267" y="134112"/>
                </a:cubicBezTo>
                <a:cubicBezTo>
                  <a:pt x="589772" y="139859"/>
                  <a:pt x="575925" y="140063"/>
                  <a:pt x="564691" y="146304"/>
                </a:cubicBezTo>
                <a:cubicBezTo>
                  <a:pt x="539073" y="160536"/>
                  <a:pt x="515923" y="178816"/>
                  <a:pt x="491539" y="195072"/>
                </a:cubicBezTo>
                <a:lnTo>
                  <a:pt x="454963" y="219456"/>
                </a:lnTo>
                <a:lnTo>
                  <a:pt x="418387" y="243840"/>
                </a:lnTo>
                <a:lnTo>
                  <a:pt x="320851" y="390144"/>
                </a:lnTo>
                <a:cubicBezTo>
                  <a:pt x="312723" y="402336"/>
                  <a:pt x="301101" y="412819"/>
                  <a:pt x="296467" y="426720"/>
                </a:cubicBezTo>
                <a:lnTo>
                  <a:pt x="259891" y="536448"/>
                </a:lnTo>
                <a:lnTo>
                  <a:pt x="247699" y="573024"/>
                </a:lnTo>
                <a:cubicBezTo>
                  <a:pt x="243635" y="625856"/>
                  <a:pt x="241359" y="678856"/>
                  <a:pt x="235507" y="731520"/>
                </a:cubicBezTo>
                <a:cubicBezTo>
                  <a:pt x="233219" y="752116"/>
                  <a:pt x="226054" y="771939"/>
                  <a:pt x="223315" y="792480"/>
                </a:cubicBezTo>
                <a:cubicBezTo>
                  <a:pt x="217917" y="832964"/>
                  <a:pt x="214140" y="873669"/>
                  <a:pt x="211123" y="914400"/>
                </a:cubicBezTo>
                <a:cubicBezTo>
                  <a:pt x="206011" y="983418"/>
                  <a:pt x="202995" y="1052576"/>
                  <a:pt x="198931" y="1121664"/>
                </a:cubicBezTo>
                <a:cubicBezTo>
                  <a:pt x="169913" y="1034611"/>
                  <a:pt x="195933" y="1062769"/>
                  <a:pt x="137971" y="1024128"/>
                </a:cubicBezTo>
                <a:cubicBezTo>
                  <a:pt x="92916" y="956546"/>
                  <a:pt x="139365" y="1010001"/>
                  <a:pt x="77011" y="975360"/>
                </a:cubicBezTo>
                <a:cubicBezTo>
                  <a:pt x="51393" y="961128"/>
                  <a:pt x="-16863" y="905870"/>
                  <a:pt x="3859" y="926592"/>
                </a:cubicBezTo>
                <a:cubicBezTo>
                  <a:pt x="16051" y="938784"/>
                  <a:pt x="29397" y="949922"/>
                  <a:pt x="40435" y="963168"/>
                </a:cubicBezTo>
                <a:cubicBezTo>
                  <a:pt x="49816" y="974425"/>
                  <a:pt x="54458" y="989383"/>
                  <a:pt x="64819" y="999744"/>
                </a:cubicBezTo>
                <a:cubicBezTo>
                  <a:pt x="75180" y="1010105"/>
                  <a:pt x="91034" y="1013767"/>
                  <a:pt x="101395" y="1024128"/>
                </a:cubicBezTo>
                <a:cubicBezTo>
                  <a:pt x="115763" y="1038496"/>
                  <a:pt x="126318" y="1056249"/>
                  <a:pt x="137971" y="1072896"/>
                </a:cubicBezTo>
                <a:cubicBezTo>
                  <a:pt x="154777" y="1096904"/>
                  <a:pt x="162355" y="1129792"/>
                  <a:pt x="186739" y="1146048"/>
                </a:cubicBezTo>
                <a:lnTo>
                  <a:pt x="223315" y="1170432"/>
                </a:lnTo>
                <a:cubicBezTo>
                  <a:pt x="235507" y="1166368"/>
                  <a:pt x="251863" y="1168275"/>
                  <a:pt x="259891" y="1158240"/>
                </a:cubicBezTo>
                <a:cubicBezTo>
                  <a:pt x="270359" y="1145156"/>
                  <a:pt x="265482" y="1124873"/>
                  <a:pt x="272083" y="1109472"/>
                </a:cubicBezTo>
                <a:cubicBezTo>
                  <a:pt x="277855" y="1096004"/>
                  <a:pt x="286106" y="1083257"/>
                  <a:pt x="296467" y="1072896"/>
                </a:cubicBezTo>
                <a:cubicBezTo>
                  <a:pt x="346095" y="1023268"/>
                  <a:pt x="333761" y="1072417"/>
                  <a:pt x="406195" y="1024128"/>
                </a:cubicBezTo>
                <a:cubicBezTo>
                  <a:pt x="418387" y="1016000"/>
                  <a:pt x="429303" y="1005516"/>
                  <a:pt x="442771" y="999744"/>
                </a:cubicBezTo>
                <a:cubicBezTo>
                  <a:pt x="471779" y="987312"/>
                  <a:pt x="544202" y="983657"/>
                  <a:pt x="564691" y="963168"/>
                </a:cubicBezTo>
                <a:lnTo>
                  <a:pt x="589075" y="938784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7928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Our First </a:t>
            </a:r>
            <a:r>
              <a:rPr lang="en-US" sz="4600" dirty="0" err="1" smtClean="0">
                <a:latin typeface="Calibri"/>
                <a:cs typeface="Calibri"/>
              </a:rPr>
              <a:t>ArrayList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7956" y="3703637"/>
            <a:ext cx="9764712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83000"/>
              </a:lnSpc>
            </a:pP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&lt;String&gt; 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myArrayList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2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 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&lt;String&gt;();</a:t>
            </a: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0611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Our First </a:t>
            </a:r>
            <a:r>
              <a:rPr lang="en-US" sz="4600" dirty="0" err="1" smtClean="0">
                <a:latin typeface="Calibri"/>
                <a:cs typeface="Calibri"/>
              </a:rPr>
              <a:t>ArrayList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7956" y="1417637"/>
            <a:ext cx="976471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&lt;String&gt; 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myArrayList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2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 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&lt;String&gt;();</a:t>
            </a:r>
          </a:p>
          <a:p>
            <a:pPr>
              <a:lnSpc>
                <a:spcPct val="83000"/>
              </a:lnSpc>
            </a:pPr>
            <a:endParaRPr lang="en-US" altLang="en-US" sz="2200" dirty="0" smtClean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Adds elements to the </a:t>
            </a:r>
            <a:r>
              <a:rPr lang="en-US" altLang="en-US" sz="22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back</a:t>
            </a:r>
            <a:endParaRPr lang="en-US" altLang="en-US" sz="2200" dirty="0" smtClean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myArrayList.add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(“hi”);</a:t>
            </a:r>
          </a:p>
        </p:txBody>
      </p:sp>
    </p:spTree>
    <p:extLst>
      <p:ext uri="{BB962C8B-B14F-4D97-AF65-F5344CB8AC3E}">
        <p14:creationId xmlns:p14="http://schemas.microsoft.com/office/powerpoint/2010/main" val="9550404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Our First </a:t>
            </a:r>
            <a:r>
              <a:rPr lang="en-US" sz="4600" dirty="0" err="1" smtClean="0">
                <a:latin typeface="Calibri"/>
                <a:cs typeface="Calibri"/>
              </a:rPr>
              <a:t>ArrayList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7956" y="1417637"/>
            <a:ext cx="976471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&lt;String&gt; 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myArrayList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2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 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&lt;String&gt;();</a:t>
            </a:r>
          </a:p>
          <a:p>
            <a:pPr>
              <a:lnSpc>
                <a:spcPct val="83000"/>
              </a:lnSpc>
            </a:pPr>
            <a:endParaRPr lang="en-US" altLang="en-US" sz="2200" dirty="0" smtClean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Adds elements to the </a:t>
            </a:r>
            <a:r>
              <a:rPr lang="en-US" altLang="en-US" sz="22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back</a:t>
            </a:r>
            <a:endParaRPr lang="en-US" altLang="en-US" sz="2200" dirty="0" smtClean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myArrayList.add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(“hi”);</a:t>
            </a:r>
          </a:p>
          <a:p>
            <a:pPr>
              <a:lnSpc>
                <a:spcPct val="83000"/>
              </a:lnSpc>
            </a:pP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myArrayList.add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(“there”);</a:t>
            </a: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2960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Our First </a:t>
            </a:r>
            <a:r>
              <a:rPr lang="en-US" sz="4600" dirty="0" err="1" smtClean="0">
                <a:latin typeface="Calibri"/>
                <a:cs typeface="Calibri"/>
              </a:rPr>
              <a:t>ArrayList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7956" y="1417637"/>
            <a:ext cx="976471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&lt;String&gt; 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myArrayList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2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 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&lt;String&gt;();</a:t>
            </a:r>
          </a:p>
          <a:p>
            <a:pPr>
              <a:lnSpc>
                <a:spcPct val="83000"/>
              </a:lnSpc>
            </a:pPr>
            <a:endParaRPr lang="en-US" altLang="en-US" sz="2200" dirty="0" smtClean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altLang="en-US" sz="22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Adds elements to the back</a:t>
            </a:r>
            <a:endParaRPr lang="en-US" altLang="en-US" sz="2200" dirty="0">
              <a:solidFill>
                <a:srgbClr val="00800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myArrayList.add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(“hi”);</a:t>
            </a:r>
          </a:p>
          <a:p>
            <a:pPr>
              <a:lnSpc>
                <a:spcPct val="83000"/>
              </a:lnSpc>
            </a:pP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myArrayList.add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(“there”);</a:t>
            </a:r>
          </a:p>
          <a:p>
            <a:pPr>
              <a:lnSpc>
                <a:spcPct val="83000"/>
              </a:lnSpc>
            </a:pPr>
            <a:endParaRPr lang="en-US" altLang="en-US" sz="2200" dirty="0" smtClean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altLang="en-US" sz="22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Access elements by index (starting at 0!)</a:t>
            </a:r>
            <a:endParaRPr lang="en-US" altLang="en-US" sz="2200" dirty="0">
              <a:solidFill>
                <a:srgbClr val="00800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myArrayList.get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(0));	</a:t>
            </a:r>
            <a:r>
              <a:rPr lang="en-US" altLang="en-US" sz="22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prints “hi”</a:t>
            </a: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rintln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myArrayList.get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(1));	</a:t>
            </a: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prints </a:t>
            </a:r>
            <a:r>
              <a:rPr lang="en-US" altLang="en-US" sz="22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“there”</a:t>
            </a:r>
            <a:endParaRPr lang="en-US" altLang="en-US" sz="2200" dirty="0">
              <a:solidFill>
                <a:srgbClr val="00800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2200" dirty="0" smtClean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0114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Our First </a:t>
            </a:r>
            <a:r>
              <a:rPr lang="en-US" sz="4600" dirty="0" err="1" smtClean="0">
                <a:latin typeface="Calibri"/>
                <a:cs typeface="Calibri"/>
              </a:rPr>
              <a:t>ArrayList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7956" y="1417637"/>
            <a:ext cx="9764712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&lt;String&gt; 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myArrayList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2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22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&lt;String&gt;();</a:t>
            </a:r>
          </a:p>
          <a:p>
            <a:pPr>
              <a:lnSpc>
                <a:spcPct val="83000"/>
              </a:lnSpc>
            </a:pPr>
            <a:endParaRPr lang="en-US" altLang="en-US" sz="2200" dirty="0" smtClean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altLang="en-US" sz="22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Adds elements to the back</a:t>
            </a:r>
            <a:endParaRPr lang="en-US" altLang="en-US" sz="2200" dirty="0">
              <a:solidFill>
                <a:srgbClr val="00800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myArrayList.add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(“hi”);</a:t>
            </a:r>
          </a:p>
          <a:p>
            <a:pPr>
              <a:lnSpc>
                <a:spcPct val="83000"/>
              </a:lnSpc>
            </a:pP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myArrayList.add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(“there”);</a:t>
            </a:r>
          </a:p>
          <a:p>
            <a:pPr>
              <a:lnSpc>
                <a:spcPct val="83000"/>
              </a:lnSpc>
            </a:pPr>
            <a:endParaRPr lang="en-US" altLang="en-US" sz="2200" dirty="0" smtClean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altLang="en-US" sz="22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Access elements by index (starting at 0!)</a:t>
            </a:r>
            <a:endParaRPr lang="en-US" altLang="en-US" sz="2200" dirty="0">
              <a:solidFill>
                <a:srgbClr val="00800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myArrayList.get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(0));	</a:t>
            </a:r>
            <a:r>
              <a:rPr lang="en-US" altLang="en-US" sz="22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prints “hi”</a:t>
            </a: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rintln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myArrayList.get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(1));	</a:t>
            </a: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prints </a:t>
            </a:r>
            <a:r>
              <a:rPr lang="en-US" altLang="en-US" sz="22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“there”</a:t>
            </a:r>
          </a:p>
          <a:p>
            <a:pPr marL="0" lvl="1" indent="0">
              <a:lnSpc>
                <a:spcPct val="83000"/>
              </a:lnSpc>
            </a:pPr>
            <a:endParaRPr lang="en-US" altLang="en-US" sz="2200" dirty="0">
              <a:solidFill>
                <a:srgbClr val="00800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Wrong type - bad times!  Won’t compile</a:t>
            </a: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GLabel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 label = </a:t>
            </a:r>
            <a:r>
              <a:rPr lang="en-US" altLang="en-US" sz="2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22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Glabel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(“hi there”);</a:t>
            </a: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myArrayList.add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(label);</a:t>
            </a: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2705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68475"/>
            <a:ext cx="9070975" cy="498951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A file is just a series of </a:t>
            </a:r>
            <a:r>
              <a:rPr lang="en-US" altLang="en-US" b="1" i="1" dirty="0">
                <a:solidFill>
                  <a:schemeClr val="bg1">
                    <a:lumMod val="75000"/>
                  </a:schemeClr>
                </a:solidFill>
              </a:rPr>
              <a:t>bits</a:t>
            </a:r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 (ones and zeros).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Those bits can have structure: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Plain-text: Bits represent characters.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JPEG: Bits encode information about the structure of an image.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MP3: Bits encode frequency information about music.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etc.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The structure of files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4655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Our First </a:t>
            </a:r>
            <a:r>
              <a:rPr lang="en-US" sz="4600" dirty="0" err="1" smtClean="0">
                <a:latin typeface="Calibri"/>
                <a:cs typeface="Calibri"/>
              </a:rPr>
              <a:t>ArrayList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7956" y="1417637"/>
            <a:ext cx="9764712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&lt;String&gt;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22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&lt;String&gt;();</a:t>
            </a: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Adds elements to the back</a:t>
            </a:r>
          </a:p>
          <a:p>
            <a:pPr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myArrayList.add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(“hi”);</a:t>
            </a:r>
          </a:p>
          <a:p>
            <a:pPr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myArrayList.add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(“there”);</a:t>
            </a: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Access elements by index (starting at 0!)</a:t>
            </a: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myArrayList.get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(0));	</a:t>
            </a: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prints “hi”</a:t>
            </a: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myArrayList.get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(1));	</a:t>
            </a: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prints “there”</a:t>
            </a:r>
          </a:p>
          <a:p>
            <a:pPr marL="0" lvl="1" indent="0">
              <a:lnSpc>
                <a:spcPct val="83000"/>
              </a:lnSpc>
            </a:pPr>
            <a:endParaRPr lang="en-US" altLang="en-US" sz="2200" dirty="0">
              <a:solidFill>
                <a:srgbClr val="00800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Wrong type - bad times</a:t>
            </a:r>
            <a:r>
              <a:rPr lang="en-US" altLang="en-US" sz="22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!  Won’t compile</a:t>
            </a:r>
            <a:endParaRPr lang="en-US" altLang="en-US" sz="2200" dirty="0">
              <a:solidFill>
                <a:srgbClr val="00800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GLabel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 label = </a:t>
            </a:r>
            <a:r>
              <a:rPr lang="en-US" altLang="en-US" sz="2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22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Glabel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(“hi there”);</a:t>
            </a: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myArrayList.add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(label);</a:t>
            </a:r>
          </a:p>
          <a:p>
            <a:pPr marL="0" lvl="1" indent="0">
              <a:lnSpc>
                <a:spcPct val="83000"/>
              </a:lnSpc>
            </a:pPr>
            <a:endParaRPr lang="en-US" altLang="en-US" sz="2200" dirty="0" smtClean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altLang="en-US" sz="22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Invalid index </a:t>
            </a:r>
            <a:r>
              <a:rPr lang="mr-IN" altLang="en-US" sz="22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altLang="en-US" sz="22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 crashes!  </a:t>
            </a:r>
            <a:r>
              <a:rPr lang="en-US" altLang="en-US" sz="2200" dirty="0" err="1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IndexOutOfBounds</a:t>
            </a:r>
            <a:r>
              <a:rPr lang="en-US" altLang="en-US" sz="22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 Exception</a:t>
            </a:r>
            <a:endParaRPr lang="en-US" altLang="en-US" sz="2200" dirty="0" smtClean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myArrayList.get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(2));</a:t>
            </a:r>
            <a:endParaRPr lang="en-US" altLang="en-US" sz="2200" dirty="0" smtClean="0">
              <a:solidFill>
                <a:srgbClr val="00800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2200" dirty="0" smtClean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6299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Our First </a:t>
            </a:r>
            <a:r>
              <a:rPr lang="en-US" sz="4600" dirty="0" err="1" smtClean="0">
                <a:latin typeface="Calibri"/>
                <a:cs typeface="Calibri"/>
              </a:rPr>
              <a:t>ArrayList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7956" y="1417637"/>
            <a:ext cx="9764712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&lt;String&gt;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22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&lt;String&gt;();</a:t>
            </a: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Adds elements to the back</a:t>
            </a:r>
          </a:p>
          <a:p>
            <a:pPr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myArrayList.add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(“hi”);</a:t>
            </a:r>
          </a:p>
          <a:p>
            <a:pPr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myArrayList.add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(“there”);</a:t>
            </a: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Access elements by index (starting at 0!)</a:t>
            </a:r>
          </a:p>
          <a:p>
            <a:pPr>
              <a:lnSpc>
                <a:spcPct val="83000"/>
              </a:lnSpc>
            </a:pP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for (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myArrayList.size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myArrayList.get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));</a:t>
            </a:r>
          </a:p>
          <a:p>
            <a:pPr>
              <a:lnSpc>
                <a:spcPct val="83000"/>
              </a:lnSpc>
            </a:pP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>
              <a:lnSpc>
                <a:spcPct val="83000"/>
              </a:lnSpc>
            </a:pPr>
            <a:endParaRPr lang="en-US" altLang="en-US" sz="2200" dirty="0" smtClean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hi</a:t>
            </a: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altLang="en-US" sz="22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there</a:t>
            </a:r>
            <a:endParaRPr lang="en-US" altLang="en-US" sz="2200" dirty="0">
              <a:solidFill>
                <a:srgbClr val="00800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endParaRPr lang="en-US" altLang="en-US" sz="2200" dirty="0">
              <a:solidFill>
                <a:srgbClr val="00800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0470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529" y="0"/>
            <a:ext cx="10079567" cy="1091953"/>
          </a:xfrm>
          <a:noFill/>
        </p:spPr>
        <p:txBody>
          <a:bodyPr/>
          <a:lstStyle/>
          <a:p>
            <a:pPr eaLnBrk="1" hangingPunct="1"/>
            <a:r>
              <a:rPr lang="en-US" altLang="x-none" dirty="0">
                <a:solidFill>
                  <a:schemeClr val="tx1"/>
                </a:solidFill>
                <a:latin typeface="Times New Roman" charset="0"/>
              </a:rPr>
              <a:t>Methods in the </a:t>
            </a:r>
            <a:r>
              <a:rPr lang="en-US" altLang="x-none" sz="4409" b="1" dirty="0" err="1">
                <a:latin typeface="Courier New" charset="0"/>
              </a:rPr>
              <a:t>ArrayList</a:t>
            </a:r>
            <a:r>
              <a:rPr lang="en-US" altLang="x-none" dirty="0">
                <a:solidFill>
                  <a:schemeClr val="tx1"/>
                </a:solidFill>
                <a:latin typeface="Times New Roman" charset="0"/>
              </a:rPr>
              <a:t> Class</a:t>
            </a:r>
            <a:endParaRPr lang="en-US" altLang="x-none" dirty="0">
              <a:solidFill>
                <a:schemeClr val="tx1"/>
              </a:solidFill>
            </a:endParaRPr>
          </a:p>
        </p:txBody>
      </p:sp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588504" y="1007956"/>
            <a:ext cx="8903617" cy="1189949"/>
            <a:chOff x="336" y="672"/>
            <a:chExt cx="5088" cy="680"/>
          </a:xfrm>
        </p:grpSpPr>
        <p:sp>
          <p:nvSpPr>
            <p:cNvPr id="2084" name="Rectangle 3"/>
            <p:cNvSpPr>
              <a:spLocks noChangeArrowheads="1"/>
            </p:cNvSpPr>
            <p:nvPr/>
          </p:nvSpPr>
          <p:spPr bwMode="auto">
            <a:xfrm>
              <a:off x="336" y="688"/>
              <a:ext cx="5088" cy="3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x-none" altLang="x-none" sz="1764" b="1">
                <a:latin typeface="Courier New" charset="0"/>
              </a:endParaRPr>
            </a:p>
          </p:txBody>
        </p:sp>
        <p:sp>
          <p:nvSpPr>
            <p:cNvPr id="2085" name="Text Box 4"/>
            <p:cNvSpPr txBox="1">
              <a:spLocks noChangeArrowheads="1"/>
            </p:cNvSpPr>
            <p:nvPr/>
          </p:nvSpPr>
          <p:spPr bwMode="auto">
            <a:xfrm>
              <a:off x="384" y="672"/>
              <a:ext cx="4944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b="1" noProof="1">
                  <a:latin typeface="Courier New" charset="0"/>
                </a:rPr>
                <a:t>boolean add(&lt;T&gt; element)</a:t>
              </a:r>
              <a:endParaRPr lang="en-US" altLang="x-none" sz="1984" b="1">
                <a:latin typeface="Courier New" charset="0"/>
              </a:endParaRPr>
            </a:p>
          </p:txBody>
        </p:sp>
        <p:sp>
          <p:nvSpPr>
            <p:cNvPr id="2086" name="Text Box 5"/>
            <p:cNvSpPr txBox="1">
              <a:spLocks noChangeArrowheads="1"/>
            </p:cNvSpPr>
            <p:nvPr/>
          </p:nvSpPr>
          <p:spPr bwMode="auto">
            <a:xfrm>
              <a:off x="576" y="801"/>
              <a:ext cx="480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noProof="1">
                  <a:latin typeface="Times New Roman" charset="0"/>
                </a:rPr>
                <a:t>Adds a new element to the end of the </a:t>
              </a:r>
              <a:r>
                <a:rPr altLang="x-none" sz="1543" b="1" noProof="1">
                  <a:latin typeface="Courier New" charset="0"/>
                </a:rPr>
                <a:t>ArrayList</a:t>
              </a:r>
              <a:r>
                <a:rPr altLang="x-none" sz="1764" noProof="1">
                  <a:latin typeface="Times New Roman" charset="0"/>
                </a:rPr>
                <a:t>; the return value is always </a:t>
              </a:r>
              <a:r>
                <a:rPr altLang="x-none" sz="1543" b="1" noProof="1">
                  <a:latin typeface="Courier New" charset="0"/>
                </a:rPr>
                <a:t>true</a:t>
              </a:r>
              <a:r>
                <a:rPr lang="en-US" altLang="x-none" sz="1764">
                  <a:latin typeface="Times New Roman" charset="0"/>
                </a:rPr>
                <a:t>. </a:t>
              </a:r>
            </a:p>
          </p:txBody>
        </p:sp>
        <p:sp>
          <p:nvSpPr>
            <p:cNvPr id="2087" name="Rectangle 6"/>
            <p:cNvSpPr>
              <a:spLocks noChangeArrowheads="1"/>
            </p:cNvSpPr>
            <p:nvPr/>
          </p:nvSpPr>
          <p:spPr bwMode="auto">
            <a:xfrm>
              <a:off x="336" y="1006"/>
              <a:ext cx="5088" cy="3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x-none" altLang="x-none" sz="1764" b="1">
                <a:latin typeface="Courier New" charset="0"/>
              </a:endParaRPr>
            </a:p>
          </p:txBody>
        </p:sp>
        <p:sp>
          <p:nvSpPr>
            <p:cNvPr id="2088" name="Text Box 7"/>
            <p:cNvSpPr txBox="1">
              <a:spLocks noChangeArrowheads="1"/>
            </p:cNvSpPr>
            <p:nvPr/>
          </p:nvSpPr>
          <p:spPr bwMode="auto">
            <a:xfrm>
              <a:off x="384" y="990"/>
              <a:ext cx="4944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b="1" noProof="1">
                  <a:latin typeface="Courier New" charset="0"/>
                </a:rPr>
                <a:t>void add(int index, &lt;T&gt; element)</a:t>
              </a:r>
              <a:endParaRPr lang="en-US" altLang="x-none" sz="1764" b="1">
                <a:latin typeface="Courier New" charset="0"/>
              </a:endParaRPr>
            </a:p>
          </p:txBody>
        </p:sp>
        <p:sp>
          <p:nvSpPr>
            <p:cNvPr id="2089" name="Text Box 8"/>
            <p:cNvSpPr txBox="1">
              <a:spLocks noChangeArrowheads="1"/>
            </p:cNvSpPr>
            <p:nvPr/>
          </p:nvSpPr>
          <p:spPr bwMode="auto">
            <a:xfrm>
              <a:off x="576" y="1119"/>
              <a:ext cx="480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noProof="1">
                  <a:latin typeface="Times New Roman" charset="0"/>
                </a:rPr>
                <a:t>Inserts a new element into the </a:t>
              </a:r>
              <a:r>
                <a:rPr altLang="x-none" sz="1543" b="1" noProof="1">
                  <a:latin typeface="Courier New" charset="0"/>
                </a:rPr>
                <a:t>ArrayList</a:t>
              </a:r>
              <a:r>
                <a:rPr altLang="x-none" sz="1764" noProof="1">
                  <a:latin typeface="Times New Roman" charset="0"/>
                </a:rPr>
                <a:t> before the position specified by </a:t>
              </a:r>
              <a:r>
                <a:rPr altLang="x-none" sz="1543" b="1" noProof="1">
                  <a:latin typeface="Courier New" charset="0"/>
                </a:rPr>
                <a:t>index</a:t>
              </a:r>
              <a:r>
                <a:rPr altLang="x-none" sz="1764" noProof="1">
                  <a:latin typeface="Times New Roman" charset="0"/>
                </a:rPr>
                <a:t>.</a:t>
              </a:r>
              <a:endParaRPr lang="en-US" altLang="x-none" sz="1764" dirty="0">
                <a:latin typeface="Times New Roman" charset="0"/>
              </a:endParaRPr>
            </a:p>
          </p:txBody>
        </p:sp>
      </p:grp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588504" y="2120909"/>
            <a:ext cx="8903617" cy="1746425"/>
            <a:chOff x="336" y="1308"/>
            <a:chExt cx="5088" cy="998"/>
          </a:xfrm>
        </p:grpSpPr>
        <p:sp>
          <p:nvSpPr>
            <p:cNvPr id="2075" name="Rectangle 9"/>
            <p:cNvSpPr>
              <a:spLocks noChangeArrowheads="1"/>
            </p:cNvSpPr>
            <p:nvPr/>
          </p:nvSpPr>
          <p:spPr bwMode="auto">
            <a:xfrm>
              <a:off x="336" y="1324"/>
              <a:ext cx="5088" cy="3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x-none" altLang="x-none" sz="1764" b="1">
                <a:latin typeface="Courier New" charset="0"/>
              </a:endParaRPr>
            </a:p>
          </p:txBody>
        </p:sp>
        <p:sp>
          <p:nvSpPr>
            <p:cNvPr id="2076" name="Text Box 10"/>
            <p:cNvSpPr txBox="1">
              <a:spLocks noChangeArrowheads="1"/>
            </p:cNvSpPr>
            <p:nvPr/>
          </p:nvSpPr>
          <p:spPr bwMode="auto">
            <a:xfrm>
              <a:off x="384" y="1308"/>
              <a:ext cx="4944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b="1" noProof="1">
                  <a:latin typeface="Courier New" charset="0"/>
                </a:rPr>
                <a:t>&lt;T&gt; remove(int index)</a:t>
              </a:r>
              <a:endParaRPr lang="en-US" altLang="x-none" sz="1764" b="1">
                <a:latin typeface="Courier New" charset="0"/>
              </a:endParaRPr>
            </a:p>
          </p:txBody>
        </p:sp>
        <p:sp>
          <p:nvSpPr>
            <p:cNvPr id="2077" name="Text Box 11"/>
            <p:cNvSpPr txBox="1">
              <a:spLocks noChangeArrowheads="1"/>
            </p:cNvSpPr>
            <p:nvPr/>
          </p:nvSpPr>
          <p:spPr bwMode="auto">
            <a:xfrm>
              <a:off x="576" y="1437"/>
              <a:ext cx="480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noProof="1">
                  <a:latin typeface="Times New Roman" charset="0"/>
                </a:rPr>
                <a:t>Removes the element at the specified position and returns that value</a:t>
              </a:r>
              <a:r>
                <a:rPr lang="en-US" altLang="x-none" sz="1764">
                  <a:latin typeface="Times New Roman" charset="0"/>
                </a:rPr>
                <a:t>. </a:t>
              </a:r>
            </a:p>
          </p:txBody>
        </p:sp>
        <p:sp>
          <p:nvSpPr>
            <p:cNvPr id="2078" name="Rectangle 12"/>
            <p:cNvSpPr>
              <a:spLocks noChangeArrowheads="1"/>
            </p:cNvSpPr>
            <p:nvPr/>
          </p:nvSpPr>
          <p:spPr bwMode="auto">
            <a:xfrm>
              <a:off x="336" y="1642"/>
              <a:ext cx="5088" cy="3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x-none" altLang="x-none" sz="1764" b="1">
                <a:latin typeface="Courier New" charset="0"/>
              </a:endParaRPr>
            </a:p>
          </p:txBody>
        </p:sp>
        <p:sp>
          <p:nvSpPr>
            <p:cNvPr id="2079" name="Text Box 13"/>
            <p:cNvSpPr txBox="1">
              <a:spLocks noChangeArrowheads="1"/>
            </p:cNvSpPr>
            <p:nvPr/>
          </p:nvSpPr>
          <p:spPr bwMode="auto">
            <a:xfrm>
              <a:off x="384" y="1626"/>
              <a:ext cx="4944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b="1" noProof="1">
                  <a:latin typeface="Courier New" charset="0"/>
                </a:rPr>
                <a:t>boolean remove(&lt;T&gt; element)</a:t>
              </a:r>
              <a:endParaRPr lang="en-US" altLang="x-none" sz="1984" b="1">
                <a:latin typeface="Courier New" charset="0"/>
              </a:endParaRPr>
            </a:p>
          </p:txBody>
        </p:sp>
        <p:sp>
          <p:nvSpPr>
            <p:cNvPr id="2080" name="Text Box 14"/>
            <p:cNvSpPr txBox="1">
              <a:spLocks noChangeArrowheads="1"/>
            </p:cNvSpPr>
            <p:nvPr/>
          </p:nvSpPr>
          <p:spPr bwMode="auto">
            <a:xfrm>
              <a:off x="576" y="1755"/>
              <a:ext cx="480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noProof="1">
                  <a:latin typeface="Times New Roman" charset="0"/>
                </a:rPr>
                <a:t>Removes the first instance of </a:t>
              </a:r>
              <a:r>
                <a:rPr altLang="x-none" sz="1543" b="1" noProof="1">
                  <a:latin typeface="Courier New" charset="0"/>
                </a:rPr>
                <a:t>element</a:t>
              </a:r>
              <a:r>
                <a:rPr altLang="x-none" sz="1764" noProof="1">
                  <a:latin typeface="Times New Roman" charset="0"/>
                </a:rPr>
                <a:t>, if it appears; returns </a:t>
              </a:r>
              <a:r>
                <a:rPr altLang="x-none" sz="1543" b="1" noProof="1">
                  <a:latin typeface="Courier New" charset="0"/>
                </a:rPr>
                <a:t>true</a:t>
              </a:r>
              <a:r>
                <a:rPr altLang="x-none" sz="1764" noProof="1">
                  <a:latin typeface="Times New Roman" charset="0"/>
                </a:rPr>
                <a:t> if a match is found</a:t>
              </a:r>
              <a:r>
                <a:rPr lang="en-US" altLang="x-none" sz="1764">
                  <a:latin typeface="Times New Roman" charset="0"/>
                </a:rPr>
                <a:t>. </a:t>
              </a:r>
            </a:p>
          </p:txBody>
        </p:sp>
        <p:sp>
          <p:nvSpPr>
            <p:cNvPr id="2081" name="Rectangle 15"/>
            <p:cNvSpPr>
              <a:spLocks noChangeArrowheads="1"/>
            </p:cNvSpPr>
            <p:nvPr/>
          </p:nvSpPr>
          <p:spPr bwMode="auto">
            <a:xfrm>
              <a:off x="336" y="1960"/>
              <a:ext cx="5088" cy="3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x-none" altLang="x-none" sz="1764" b="1">
                <a:latin typeface="Courier New" charset="0"/>
              </a:endParaRPr>
            </a:p>
          </p:txBody>
        </p:sp>
        <p:sp>
          <p:nvSpPr>
            <p:cNvPr id="2082" name="Text Box 16"/>
            <p:cNvSpPr txBox="1">
              <a:spLocks noChangeArrowheads="1"/>
            </p:cNvSpPr>
            <p:nvPr/>
          </p:nvSpPr>
          <p:spPr bwMode="auto">
            <a:xfrm>
              <a:off x="384" y="1944"/>
              <a:ext cx="4944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b="1" noProof="1">
                  <a:latin typeface="Courier New" charset="0"/>
                </a:rPr>
                <a:t>void clear()</a:t>
              </a:r>
              <a:endParaRPr lang="en-US" altLang="x-none" sz="1764" b="1">
                <a:latin typeface="Courier New" charset="0"/>
              </a:endParaRPr>
            </a:p>
          </p:txBody>
        </p:sp>
        <p:sp>
          <p:nvSpPr>
            <p:cNvPr id="2083" name="Text Box 17"/>
            <p:cNvSpPr txBox="1">
              <a:spLocks noChangeArrowheads="1"/>
            </p:cNvSpPr>
            <p:nvPr/>
          </p:nvSpPr>
          <p:spPr bwMode="auto">
            <a:xfrm>
              <a:off x="576" y="2073"/>
              <a:ext cx="480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noProof="1">
                  <a:latin typeface="Times New Roman" charset="0"/>
                </a:rPr>
                <a:t>Removes all elements from the </a:t>
              </a:r>
              <a:r>
                <a:rPr altLang="x-none" sz="1543" b="1" noProof="1">
                  <a:latin typeface="Courier New" charset="0"/>
                </a:rPr>
                <a:t>ArrayList</a:t>
              </a:r>
              <a:r>
                <a:rPr lang="en-US" altLang="x-none" sz="1764">
                  <a:latin typeface="Times New Roman" charset="0"/>
                </a:rPr>
                <a:t>. </a:t>
              </a:r>
            </a:p>
          </p:txBody>
        </p:sp>
      </p:grpSp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588504" y="3790337"/>
            <a:ext cx="8903617" cy="633473"/>
            <a:chOff x="336" y="2262"/>
            <a:chExt cx="5088" cy="362"/>
          </a:xfrm>
        </p:grpSpPr>
        <p:sp>
          <p:nvSpPr>
            <p:cNvPr id="2072" name="Rectangle 18"/>
            <p:cNvSpPr>
              <a:spLocks noChangeArrowheads="1"/>
            </p:cNvSpPr>
            <p:nvPr/>
          </p:nvSpPr>
          <p:spPr bwMode="auto">
            <a:xfrm>
              <a:off x="336" y="2278"/>
              <a:ext cx="5088" cy="3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x-none" altLang="x-none" sz="1764" b="1">
                <a:latin typeface="Courier New" charset="0"/>
              </a:endParaRPr>
            </a:p>
          </p:txBody>
        </p:sp>
        <p:sp>
          <p:nvSpPr>
            <p:cNvPr id="2073" name="Text Box 19"/>
            <p:cNvSpPr txBox="1">
              <a:spLocks noChangeArrowheads="1"/>
            </p:cNvSpPr>
            <p:nvPr/>
          </p:nvSpPr>
          <p:spPr bwMode="auto">
            <a:xfrm>
              <a:off x="384" y="2262"/>
              <a:ext cx="4944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b="1" noProof="1">
                  <a:latin typeface="Courier New" charset="0"/>
                </a:rPr>
                <a:t>int size()</a:t>
              </a:r>
              <a:endParaRPr lang="en-US" altLang="x-none" sz="1764" b="1">
                <a:latin typeface="Courier New" charset="0"/>
              </a:endParaRPr>
            </a:p>
          </p:txBody>
        </p:sp>
        <p:sp>
          <p:nvSpPr>
            <p:cNvPr id="2074" name="Text Box 20"/>
            <p:cNvSpPr txBox="1">
              <a:spLocks noChangeArrowheads="1"/>
            </p:cNvSpPr>
            <p:nvPr/>
          </p:nvSpPr>
          <p:spPr bwMode="auto">
            <a:xfrm>
              <a:off x="576" y="2391"/>
              <a:ext cx="480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noProof="1">
                  <a:latin typeface="Times New Roman" charset="0"/>
                </a:rPr>
                <a:t>Returns the number of elements in the </a:t>
              </a:r>
              <a:r>
                <a:rPr altLang="x-none" sz="1543" b="1" noProof="1">
                  <a:latin typeface="Courier New" charset="0"/>
                </a:rPr>
                <a:t>ArrayList</a:t>
              </a:r>
              <a:r>
                <a:rPr lang="en-US" altLang="x-none" sz="1764">
                  <a:latin typeface="Times New Roman" charset="0"/>
                </a:rPr>
                <a:t>. </a:t>
              </a:r>
            </a:p>
          </p:txBody>
        </p:sp>
      </p:grpSp>
      <p:grpSp>
        <p:nvGrpSpPr>
          <p:cNvPr id="5" name="Group 39"/>
          <p:cNvGrpSpPr>
            <a:grpSpLocks/>
          </p:cNvGrpSpPr>
          <p:nvPr/>
        </p:nvGrpSpPr>
        <p:grpSpPr bwMode="auto">
          <a:xfrm>
            <a:off x="588504" y="4346813"/>
            <a:ext cx="8903617" cy="1189949"/>
            <a:chOff x="336" y="2580"/>
            <a:chExt cx="5088" cy="680"/>
          </a:xfrm>
        </p:grpSpPr>
        <p:sp>
          <p:nvSpPr>
            <p:cNvPr id="2066" name="Rectangle 21"/>
            <p:cNvSpPr>
              <a:spLocks noChangeArrowheads="1"/>
            </p:cNvSpPr>
            <p:nvPr/>
          </p:nvSpPr>
          <p:spPr bwMode="auto">
            <a:xfrm>
              <a:off x="336" y="2596"/>
              <a:ext cx="5088" cy="3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x-none" altLang="x-none" sz="1764" b="1">
                <a:latin typeface="Courier New" charset="0"/>
              </a:endParaRPr>
            </a:p>
          </p:txBody>
        </p:sp>
        <p:sp>
          <p:nvSpPr>
            <p:cNvPr id="2067" name="Text Box 22"/>
            <p:cNvSpPr txBox="1">
              <a:spLocks noChangeArrowheads="1"/>
            </p:cNvSpPr>
            <p:nvPr/>
          </p:nvSpPr>
          <p:spPr bwMode="auto">
            <a:xfrm>
              <a:off x="384" y="2580"/>
              <a:ext cx="4944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b="1" noProof="1">
                  <a:latin typeface="Courier New" charset="0"/>
                </a:rPr>
                <a:t>&lt;T&gt; get(int index)</a:t>
              </a:r>
              <a:endParaRPr lang="en-US" altLang="x-none" sz="1984" b="1">
                <a:latin typeface="Courier New" charset="0"/>
              </a:endParaRPr>
            </a:p>
          </p:txBody>
        </p:sp>
        <p:sp>
          <p:nvSpPr>
            <p:cNvPr id="2068" name="Text Box 23"/>
            <p:cNvSpPr txBox="1">
              <a:spLocks noChangeArrowheads="1"/>
            </p:cNvSpPr>
            <p:nvPr/>
          </p:nvSpPr>
          <p:spPr bwMode="auto">
            <a:xfrm>
              <a:off x="576" y="2709"/>
              <a:ext cx="480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noProof="1">
                  <a:latin typeface="Times New Roman" charset="0"/>
                </a:rPr>
                <a:t>Returns the object at the specified index</a:t>
              </a:r>
              <a:r>
                <a:rPr lang="en-US" altLang="x-none" sz="1764">
                  <a:latin typeface="Times New Roman" charset="0"/>
                </a:rPr>
                <a:t>. </a:t>
              </a:r>
            </a:p>
          </p:txBody>
        </p:sp>
        <p:sp>
          <p:nvSpPr>
            <p:cNvPr id="2069" name="Rectangle 24"/>
            <p:cNvSpPr>
              <a:spLocks noChangeArrowheads="1"/>
            </p:cNvSpPr>
            <p:nvPr/>
          </p:nvSpPr>
          <p:spPr bwMode="auto">
            <a:xfrm>
              <a:off x="336" y="2914"/>
              <a:ext cx="5088" cy="3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x-none" altLang="x-none" sz="1764" b="1">
                <a:latin typeface="Courier New" charset="0"/>
              </a:endParaRPr>
            </a:p>
          </p:txBody>
        </p:sp>
        <p:sp>
          <p:nvSpPr>
            <p:cNvPr id="2070" name="Text Box 25"/>
            <p:cNvSpPr txBox="1">
              <a:spLocks noChangeArrowheads="1"/>
            </p:cNvSpPr>
            <p:nvPr/>
          </p:nvSpPr>
          <p:spPr bwMode="auto">
            <a:xfrm>
              <a:off x="384" y="2898"/>
              <a:ext cx="4944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b="1" noProof="1">
                  <a:latin typeface="Courier New" charset="0"/>
                </a:rPr>
                <a:t>&lt;T&gt; set(int index, &lt;T&gt; value)</a:t>
              </a:r>
              <a:endParaRPr lang="en-US" altLang="x-none" sz="1984" b="1">
                <a:latin typeface="Courier New" charset="0"/>
              </a:endParaRPr>
            </a:p>
          </p:txBody>
        </p:sp>
        <p:sp>
          <p:nvSpPr>
            <p:cNvPr id="2071" name="Text Box 26"/>
            <p:cNvSpPr txBox="1">
              <a:spLocks noChangeArrowheads="1"/>
            </p:cNvSpPr>
            <p:nvPr/>
          </p:nvSpPr>
          <p:spPr bwMode="auto">
            <a:xfrm>
              <a:off x="576" y="3027"/>
              <a:ext cx="480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noProof="1">
                  <a:latin typeface="Times New Roman" charset="0"/>
                </a:rPr>
                <a:t>Sets the element at the specified index to the new value and returns the old value.</a:t>
              </a:r>
              <a:endParaRPr lang="en-US" altLang="x-none" sz="1764">
                <a:latin typeface="Times New Roman" charset="0"/>
              </a:endParaRPr>
            </a:p>
          </p:txBody>
        </p:sp>
      </p:grpSp>
      <p:grpSp>
        <p:nvGrpSpPr>
          <p:cNvPr id="6" name="Group 40"/>
          <p:cNvGrpSpPr>
            <a:grpSpLocks/>
          </p:cNvGrpSpPr>
          <p:nvPr/>
        </p:nvGrpSpPr>
        <p:grpSpPr bwMode="auto">
          <a:xfrm>
            <a:off x="588504" y="5459765"/>
            <a:ext cx="8903617" cy="1746425"/>
            <a:chOff x="336" y="3216"/>
            <a:chExt cx="5088" cy="998"/>
          </a:xfrm>
        </p:grpSpPr>
        <p:sp>
          <p:nvSpPr>
            <p:cNvPr id="2057" name="Rectangle 27"/>
            <p:cNvSpPr>
              <a:spLocks noChangeArrowheads="1"/>
            </p:cNvSpPr>
            <p:nvPr/>
          </p:nvSpPr>
          <p:spPr bwMode="auto">
            <a:xfrm>
              <a:off x="336" y="3232"/>
              <a:ext cx="5088" cy="3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x-none" altLang="x-none" sz="1764" b="1">
                <a:latin typeface="Courier New" charset="0"/>
              </a:endParaRPr>
            </a:p>
          </p:txBody>
        </p:sp>
        <p:sp>
          <p:nvSpPr>
            <p:cNvPr id="2058" name="Text Box 28"/>
            <p:cNvSpPr txBox="1">
              <a:spLocks noChangeArrowheads="1"/>
            </p:cNvSpPr>
            <p:nvPr/>
          </p:nvSpPr>
          <p:spPr bwMode="auto">
            <a:xfrm>
              <a:off x="384" y="3216"/>
              <a:ext cx="4944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b="1" noProof="1">
                  <a:latin typeface="Courier New" charset="0"/>
                </a:rPr>
                <a:t>int indexOf(&lt;T&gt; value)</a:t>
              </a:r>
              <a:endParaRPr lang="en-US" altLang="x-none" sz="1764" b="1">
                <a:latin typeface="Courier New" charset="0"/>
              </a:endParaRPr>
            </a:p>
          </p:txBody>
        </p:sp>
        <p:sp>
          <p:nvSpPr>
            <p:cNvPr id="2059" name="Text Box 29"/>
            <p:cNvSpPr txBox="1">
              <a:spLocks noChangeArrowheads="1"/>
            </p:cNvSpPr>
            <p:nvPr/>
          </p:nvSpPr>
          <p:spPr bwMode="auto">
            <a:xfrm>
              <a:off x="576" y="3345"/>
              <a:ext cx="480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noProof="1">
                  <a:latin typeface="Times New Roman" charset="0"/>
                </a:rPr>
                <a:t>Returns the index of the first occurrence of the specified value, or </a:t>
              </a:r>
              <a:r>
                <a:rPr altLang="x-none" sz="1764" noProof="1">
                  <a:latin typeface="Courier New" charset="0"/>
                </a:rPr>
                <a:t>-</a:t>
              </a:r>
              <a:r>
                <a:rPr altLang="x-none" sz="1764" noProof="1">
                  <a:latin typeface="Times New Roman" charset="0"/>
                </a:rPr>
                <a:t>1 if it does not appear</a:t>
              </a:r>
              <a:r>
                <a:rPr lang="en-US" altLang="x-none" sz="1764">
                  <a:latin typeface="Times New Roman" charset="0"/>
                </a:rPr>
                <a:t>. </a:t>
              </a:r>
            </a:p>
          </p:txBody>
        </p:sp>
        <p:sp>
          <p:nvSpPr>
            <p:cNvPr id="2060" name="Rectangle 30"/>
            <p:cNvSpPr>
              <a:spLocks noChangeArrowheads="1"/>
            </p:cNvSpPr>
            <p:nvPr/>
          </p:nvSpPr>
          <p:spPr bwMode="auto">
            <a:xfrm>
              <a:off x="336" y="3550"/>
              <a:ext cx="5088" cy="3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x-none" altLang="x-none" sz="1764" b="1">
                <a:latin typeface="Courier New" charset="0"/>
              </a:endParaRPr>
            </a:p>
          </p:txBody>
        </p:sp>
        <p:sp>
          <p:nvSpPr>
            <p:cNvPr id="2061" name="Text Box 31"/>
            <p:cNvSpPr txBox="1">
              <a:spLocks noChangeArrowheads="1"/>
            </p:cNvSpPr>
            <p:nvPr/>
          </p:nvSpPr>
          <p:spPr bwMode="auto">
            <a:xfrm>
              <a:off x="384" y="3534"/>
              <a:ext cx="4944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b="1" noProof="1">
                  <a:latin typeface="Courier New" charset="0"/>
                </a:rPr>
                <a:t>boolean contains(&lt;T&gt; value)</a:t>
              </a:r>
              <a:endParaRPr lang="en-US" altLang="x-none" sz="1984" b="1">
                <a:latin typeface="Courier New" charset="0"/>
              </a:endParaRPr>
            </a:p>
          </p:txBody>
        </p:sp>
        <p:sp>
          <p:nvSpPr>
            <p:cNvPr id="2062" name="Text Box 32"/>
            <p:cNvSpPr txBox="1">
              <a:spLocks noChangeArrowheads="1"/>
            </p:cNvSpPr>
            <p:nvPr/>
          </p:nvSpPr>
          <p:spPr bwMode="auto">
            <a:xfrm>
              <a:off x="576" y="3663"/>
              <a:ext cx="480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noProof="1">
                  <a:latin typeface="Times New Roman" charset="0"/>
                </a:rPr>
                <a:t>Returns </a:t>
              </a:r>
              <a:r>
                <a:rPr altLang="x-none" sz="1543" b="1" noProof="1">
                  <a:latin typeface="Courier New" charset="0"/>
                </a:rPr>
                <a:t>true</a:t>
              </a:r>
              <a:r>
                <a:rPr altLang="x-none" sz="1764" noProof="1">
                  <a:latin typeface="Times New Roman" charset="0"/>
                </a:rPr>
                <a:t> if the </a:t>
              </a:r>
              <a:r>
                <a:rPr altLang="x-none" sz="1543" b="1" noProof="1">
                  <a:latin typeface="Courier New" charset="0"/>
                </a:rPr>
                <a:t>ArrayList</a:t>
              </a:r>
              <a:r>
                <a:rPr altLang="x-none" sz="1764" noProof="1">
                  <a:latin typeface="Times New Roman" charset="0"/>
                </a:rPr>
                <a:t> contains the specified value</a:t>
              </a:r>
              <a:r>
                <a:rPr lang="en-US" altLang="x-none" sz="1764">
                  <a:latin typeface="Times New Roman" charset="0"/>
                </a:rPr>
                <a:t>. </a:t>
              </a:r>
            </a:p>
          </p:txBody>
        </p:sp>
        <p:sp>
          <p:nvSpPr>
            <p:cNvPr id="2063" name="Rectangle 33"/>
            <p:cNvSpPr>
              <a:spLocks noChangeArrowheads="1"/>
            </p:cNvSpPr>
            <p:nvPr/>
          </p:nvSpPr>
          <p:spPr bwMode="auto">
            <a:xfrm>
              <a:off x="336" y="3868"/>
              <a:ext cx="5088" cy="3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x-none" altLang="x-none" sz="1764" b="1">
                <a:latin typeface="Courier New" charset="0"/>
              </a:endParaRPr>
            </a:p>
          </p:txBody>
        </p:sp>
        <p:sp>
          <p:nvSpPr>
            <p:cNvPr id="2064" name="Text Box 34"/>
            <p:cNvSpPr txBox="1">
              <a:spLocks noChangeArrowheads="1"/>
            </p:cNvSpPr>
            <p:nvPr/>
          </p:nvSpPr>
          <p:spPr bwMode="auto">
            <a:xfrm>
              <a:off x="384" y="3852"/>
              <a:ext cx="4944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b="1" noProof="1">
                  <a:latin typeface="Courier New" charset="0"/>
                </a:rPr>
                <a:t>boolean isEmpty()</a:t>
              </a:r>
              <a:endParaRPr lang="en-US" altLang="x-none" sz="1984" b="1">
                <a:latin typeface="Courier New" charset="0"/>
              </a:endParaRPr>
            </a:p>
          </p:txBody>
        </p:sp>
        <p:sp>
          <p:nvSpPr>
            <p:cNvPr id="2065" name="Text Box 35"/>
            <p:cNvSpPr txBox="1">
              <a:spLocks noChangeArrowheads="1"/>
            </p:cNvSpPr>
            <p:nvPr/>
          </p:nvSpPr>
          <p:spPr bwMode="auto">
            <a:xfrm>
              <a:off x="576" y="3981"/>
              <a:ext cx="480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x-none" sz="1764">
                  <a:latin typeface="Times New Roman" charset="0"/>
                </a:rPr>
                <a:t>Returns </a:t>
              </a:r>
              <a:r>
                <a:rPr lang="en-US" altLang="x-none" sz="1543" b="1">
                  <a:latin typeface="Courier New" charset="0"/>
                </a:rPr>
                <a:t>true</a:t>
              </a:r>
              <a:r>
                <a:rPr lang="en-US" altLang="x-none" sz="1764">
                  <a:latin typeface="Times New Roman" charset="0"/>
                </a:rPr>
                <a:t> if the </a:t>
              </a:r>
              <a:r>
                <a:rPr lang="en-US" altLang="x-none" sz="1543" b="1">
                  <a:latin typeface="Courier New" charset="0"/>
                </a:rPr>
                <a:t>ArrayList</a:t>
              </a:r>
              <a:r>
                <a:rPr lang="en-US" altLang="x-none" sz="1764">
                  <a:latin typeface="Times New Roman" charset="0"/>
                </a:rPr>
                <a:t> contains no elements. </a:t>
              </a:r>
            </a:p>
          </p:txBody>
        </p:sp>
      </p:grpSp>
      <p:sp>
        <p:nvSpPr>
          <p:cNvPr id="2056" name="Text Box 11"/>
          <p:cNvSpPr txBox="1">
            <a:spLocks noChangeArrowheads="1"/>
          </p:cNvSpPr>
          <p:nvPr/>
        </p:nvSpPr>
        <p:spPr bwMode="auto">
          <a:xfrm>
            <a:off x="529" y="7220190"/>
            <a:ext cx="5454516" cy="31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 sz="1543" i="1">
                <a:latin typeface="Times New Roman" charset="0"/>
              </a:rPr>
              <a:t>Using portions of slides by Eric Roberts</a:t>
            </a:r>
          </a:p>
        </p:txBody>
      </p:sp>
    </p:spTree>
    <p:extLst>
      <p:ext uri="{BB962C8B-B14F-4D97-AF65-F5344CB8AC3E}">
        <p14:creationId xmlns:p14="http://schemas.microsoft.com/office/powerpoint/2010/main" val="6942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 smtClean="0">
                <a:latin typeface="Calibri"/>
                <a:cs typeface="Calibri"/>
              </a:rPr>
              <a:t>ArrayLists</a:t>
            </a:r>
            <a:r>
              <a:rPr lang="en-US" sz="4600" dirty="0">
                <a:latin typeface="Calibri"/>
                <a:cs typeface="Calibri"/>
              </a:rPr>
              <a:t> + Primitives = 💔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7956" y="1417637"/>
            <a:ext cx="9764712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altLang="en-US" sz="22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Doesn’t compile </a:t>
            </a:r>
            <a:r>
              <a:rPr lang="en-US" altLang="en-US" sz="22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  <a:sym typeface="Wingdings"/>
              </a:rPr>
              <a:t></a:t>
            </a:r>
            <a:endParaRPr lang="en-US" altLang="en-US" sz="2200" dirty="0" smtClean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22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&gt;();</a:t>
            </a:r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1497012" y="3856037"/>
            <a:ext cx="7086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3600" dirty="0" err="1" smtClean="0">
                <a:solidFill>
                  <a:srgbClr val="0000FF"/>
                </a:solidFill>
                <a:latin typeface="Purisa" charset="0"/>
              </a:rPr>
              <a:t>ArrayLists</a:t>
            </a:r>
            <a:r>
              <a:rPr lang="en-US" altLang="en-US" sz="3600" dirty="0" smtClean="0">
                <a:solidFill>
                  <a:srgbClr val="0000FF"/>
                </a:solidFill>
                <a:latin typeface="Purisa" charset="0"/>
              </a:rPr>
              <a:t> can only store </a:t>
            </a:r>
            <a:r>
              <a:rPr lang="en-US" altLang="en-US" sz="3600" b="1" dirty="0" smtClean="0">
                <a:solidFill>
                  <a:srgbClr val="0000FF"/>
                </a:solidFill>
                <a:latin typeface="Purisa" charset="0"/>
              </a:rPr>
              <a:t>objects!</a:t>
            </a:r>
            <a:endParaRPr lang="en-US" altLang="en-US" sz="3600" dirty="0">
              <a:solidFill>
                <a:srgbClr val="0000FF"/>
              </a:solidFill>
              <a:latin typeface="Puris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5198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 smtClean="0">
                <a:latin typeface="Calibri"/>
                <a:cs typeface="Calibri"/>
              </a:rPr>
              <a:t>ArrayLists</a:t>
            </a:r>
            <a:r>
              <a:rPr lang="en-US" sz="4600" dirty="0">
                <a:latin typeface="Calibri"/>
                <a:cs typeface="Calibri"/>
              </a:rPr>
              <a:t> + Primitives = 💔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577948"/>
              </p:ext>
            </p:extLst>
          </p:nvPr>
        </p:nvGraphicFramePr>
        <p:xfrm>
          <a:off x="1680103" y="2713037"/>
          <a:ext cx="6720418" cy="2438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360209"/>
                <a:gridCol w="336020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Primitive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“Wrapper” Class</a:t>
                      </a:r>
                      <a:endParaRPr lang="en-US" sz="2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600" dirty="0" err="1" smtClean="0">
                          <a:latin typeface="Courier" charset="0"/>
                          <a:ea typeface="Courier" charset="0"/>
                          <a:cs typeface="Courier" charset="0"/>
                        </a:rPr>
                        <a:t>int</a:t>
                      </a:r>
                      <a:endParaRPr lang="en-US" sz="2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Integer</a:t>
                      </a:r>
                      <a:endParaRPr lang="en-US" sz="2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double</a:t>
                      </a:r>
                      <a:endParaRPr lang="en-US" sz="2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Double</a:t>
                      </a:r>
                      <a:endParaRPr lang="en-US" sz="2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600" dirty="0" err="1" smtClean="0">
                          <a:latin typeface="Courier" charset="0"/>
                          <a:ea typeface="Courier" charset="0"/>
                          <a:cs typeface="Courier" charset="0"/>
                        </a:rPr>
                        <a:t>boolean</a:t>
                      </a:r>
                      <a:endParaRPr lang="en-US" sz="2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Boolean</a:t>
                      </a:r>
                      <a:endParaRPr lang="en-US" sz="2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char</a:t>
                      </a:r>
                      <a:endParaRPr lang="en-US" sz="2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Character</a:t>
                      </a:r>
                      <a:endParaRPr lang="en-US" sz="2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67223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 smtClean="0">
                <a:latin typeface="Calibri"/>
                <a:cs typeface="Calibri"/>
              </a:rPr>
              <a:t>ArrayLists</a:t>
            </a:r>
            <a:r>
              <a:rPr lang="en-US" sz="4600" dirty="0">
                <a:latin typeface="Calibri"/>
                <a:cs typeface="Calibri"/>
              </a:rPr>
              <a:t> + Wrappers = ❤️️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7956" y="1417637"/>
            <a:ext cx="9764712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altLang="en-US" sz="22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Just use wrapper class when making an </a:t>
            </a:r>
            <a:r>
              <a:rPr lang="en-US" altLang="en-US" sz="2200" dirty="0" err="1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ArrayList</a:t>
            </a:r>
            <a:endParaRPr lang="en-US" altLang="en-US" sz="2200" dirty="0" smtClean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altLang="en-US" sz="2200" b="1" dirty="0" smtClean="0">
                <a:latin typeface="Courier" charset="0"/>
                <a:ea typeface="Courier" charset="0"/>
                <a:cs typeface="Courier" charset="0"/>
              </a:rPr>
              <a:t>Integer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numList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22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altLang="en-US" sz="2200" b="1" dirty="0" smtClean="0">
                <a:latin typeface="Courier" charset="0"/>
                <a:ea typeface="Courier" charset="0"/>
                <a:cs typeface="Courier" charset="0"/>
              </a:rPr>
              <a:t>Integer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&gt;();</a:t>
            </a: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numList.add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(123);</a:t>
            </a:r>
          </a:p>
          <a:p>
            <a:pPr>
              <a:lnSpc>
                <a:spcPct val="83000"/>
              </a:lnSpc>
            </a:pP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numList.add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(546);</a:t>
            </a: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firstNum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numList.get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(0);		</a:t>
            </a: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altLang="en-US" sz="22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123</a:t>
            </a:r>
            <a:endParaRPr lang="en-US" altLang="en-US" sz="2200" dirty="0" smtClean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secondNum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200" dirty="0" err="1" smtClean="0">
                <a:latin typeface="Courier" charset="0"/>
                <a:ea typeface="Courier" charset="0"/>
                <a:cs typeface="Courier" charset="0"/>
              </a:rPr>
              <a:t>numList.get</a:t>
            </a:r>
            <a:r>
              <a:rPr lang="en-US" altLang="en-US" sz="2200" dirty="0" smtClean="0">
                <a:latin typeface="Courier" charset="0"/>
                <a:ea typeface="Courier" charset="0"/>
                <a:cs typeface="Courier" charset="0"/>
              </a:rPr>
              <a:t>(1);	</a:t>
            </a: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altLang="en-US" sz="22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456</a:t>
            </a: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22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1497012" y="5456237"/>
            <a:ext cx="7086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3600" dirty="0" smtClean="0">
                <a:solidFill>
                  <a:srgbClr val="0000FF"/>
                </a:solidFill>
                <a:latin typeface="Purisa" charset="0"/>
              </a:rPr>
              <a:t>Conversion happens automatically!</a:t>
            </a:r>
            <a:endParaRPr lang="en-US" altLang="en-US" sz="3600" dirty="0">
              <a:solidFill>
                <a:srgbClr val="0000FF"/>
              </a:solidFill>
              <a:latin typeface="Puris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3701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Demo: File Processing + </a:t>
            </a:r>
            <a:r>
              <a:rPr lang="en-US" sz="4600" dirty="0" err="1" smtClean="0">
                <a:latin typeface="Calibri"/>
                <a:cs typeface="Calibri"/>
              </a:rPr>
              <a:t>ArrayLists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201" y="761618"/>
            <a:ext cx="4560222" cy="667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01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4824" y="1189037"/>
            <a:ext cx="9070975" cy="498951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 err="1" smtClean="0"/>
              <a:t>BufferedReaders</a:t>
            </a:r>
            <a:r>
              <a:rPr lang="en-US" altLang="en-US" dirty="0" smtClean="0"/>
              <a:t> let us read a file line by line.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 smtClean="0"/>
              <a:t>Since bad things can happen outside our control when reading files, we must use try/catch.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 err="1" smtClean="0"/>
              <a:t>ArrayLists</a:t>
            </a:r>
            <a:r>
              <a:rPr lang="en-US" altLang="en-US" dirty="0" smtClean="0"/>
              <a:t> are homogeneous lists of objects.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 smtClean="0"/>
              <a:t>You can add, remove, get, find, etc. on </a:t>
            </a:r>
            <a:r>
              <a:rPr lang="en-US" altLang="en-US" dirty="0" err="1" smtClean="0"/>
              <a:t>ArrayLists</a:t>
            </a:r>
            <a:r>
              <a:rPr lang="en-US" altLang="en-US" dirty="0" smtClean="0"/>
              <a:t>.</a:t>
            </a:r>
            <a:endParaRPr lang="en-US" altLang="en-US" dirty="0" smtClean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Summary of Today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139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4824" y="1189037"/>
            <a:ext cx="9070975" cy="4989513"/>
          </a:xfrm>
          <a:ln/>
        </p:spPr>
        <p:txBody>
          <a:bodyPr anchor="ctr">
            <a:normAutofit/>
          </a:bodyPr>
          <a:lstStyle/>
          <a:p>
            <a:pPr marL="107950" indent="0" algn="ctr"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8000" dirty="0" smtClean="0"/>
              <a:t>Good luck on the midterm!</a:t>
            </a:r>
            <a:endParaRPr lang="en-US" altLang="en-US" sz="8000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 smtClean="0">
                <a:latin typeface="Calibri"/>
                <a:cs typeface="Calibri"/>
              </a:rPr>
              <a:t>ArrayList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90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8197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685800" y="3009900"/>
            <a:ext cx="89154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58607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endParaRPr lang="en-US" altLang="en-US" b="1">
              <a:latin typeface="Courier New" charset="0"/>
            </a:endParaRPr>
          </a:p>
          <a:p>
            <a:pPr>
              <a:lnSpc>
                <a:spcPct val="94000"/>
              </a:lnSpc>
            </a:pPr>
            <a:endParaRPr lang="en-US" altLang="en-US" b="1">
              <a:latin typeface="Courier New" charset="0"/>
            </a:endParaRPr>
          </a:p>
          <a:p>
            <a:pPr>
              <a:lnSpc>
                <a:spcPct val="94000"/>
              </a:lnSpc>
            </a:pPr>
            <a:endParaRPr lang="en-US" altLang="en-US" b="1">
              <a:latin typeface="Courier New" charset="0"/>
            </a:endParaRPr>
          </a:p>
          <a:p>
            <a:pPr>
              <a:lnSpc>
                <a:spcPct val="94000"/>
              </a:lnSpc>
            </a:pPr>
            <a:endParaRPr lang="en-US" altLang="en-US" b="1">
              <a:latin typeface="Courier New" charset="0"/>
            </a:endParaRPr>
          </a:p>
          <a:p>
            <a:pPr>
              <a:lnSpc>
                <a:spcPct val="94000"/>
              </a:lnSpc>
            </a:pPr>
            <a:endParaRPr lang="en-US" altLang="en-US" b="1">
              <a:latin typeface="Courier New" charset="0"/>
            </a:endParaRPr>
          </a:p>
          <a:p>
            <a:pPr>
              <a:lnSpc>
                <a:spcPct val="94000"/>
              </a:lnSpc>
            </a:pPr>
            <a:endParaRPr lang="en-US" altLang="en-US" b="1">
              <a:latin typeface="Courier New" charset="0"/>
            </a:endParaRPr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4450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7039</TotalTime>
  <Words>5031</Words>
  <Application>Microsoft Macintosh PowerPoint</Application>
  <PresentationFormat>Custom</PresentationFormat>
  <Paragraphs>1172</Paragraphs>
  <Slides>88</Slides>
  <Notes>85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104" baseType="lpstr">
      <vt:lpstr>Arial Unicode MS</vt:lpstr>
      <vt:lpstr>Calibri</vt:lpstr>
      <vt:lpstr>Century Gothic</vt:lpstr>
      <vt:lpstr>Chalkboard</vt:lpstr>
      <vt:lpstr>Courier</vt:lpstr>
      <vt:lpstr>Courier New</vt:lpstr>
      <vt:lpstr>DejaVu Serif</vt:lpstr>
      <vt:lpstr>Droid Sans Fallback</vt:lpstr>
      <vt:lpstr>Mangal</vt:lpstr>
      <vt:lpstr>ＭＳ Ｐゴシック</vt:lpstr>
      <vt:lpstr>Purisa</vt:lpstr>
      <vt:lpstr>Times New Roman</vt:lpstr>
      <vt:lpstr>Ubuntu Mono</vt:lpstr>
      <vt:lpstr>Wingdings</vt:lpstr>
      <vt:lpstr>Arial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Methods in the ArrayList 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Schwarz</dc:creator>
  <cp:lastModifiedBy>Nick Troccoli</cp:lastModifiedBy>
  <cp:revision>376</cp:revision>
  <cp:lastPrinted>2017-02-06T18:06:49Z</cp:lastPrinted>
  <dcterms:created xsi:type="dcterms:W3CDTF">2012-01-18T02:26:13Z</dcterms:created>
  <dcterms:modified xsi:type="dcterms:W3CDTF">2017-02-10T13:13:20Z</dcterms:modified>
</cp:coreProperties>
</file>